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57" r:id="rId2"/>
  </p:sldIdLst>
  <p:sldSz cx="6858000" cy="9906000" type="A4"/>
  <p:notesSz cx="6858000" cy="9667875"/>
  <p:defaultTextStyle>
    <a:defPPr>
      <a:defRPr lang="zh-TW"/>
    </a:defPPr>
    <a:lvl1pPr algn="ctr" rtl="0" fontAlgn="base">
      <a:spcBef>
        <a:spcPct val="0"/>
      </a:spcBef>
      <a:spcAft>
        <a:spcPct val="0"/>
      </a:spcAft>
      <a:defRPr kumimoji="1" sz="1200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umimoji="1" sz="1200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umimoji="1" sz="1200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umimoji="1" sz="1200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umimoji="1" sz="1200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1200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1200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1200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1200" b="1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CCECFF"/>
    <a:srgbClr val="FF6600"/>
    <a:srgbClr val="66FFFF"/>
    <a:srgbClr val="CCFF99"/>
    <a:srgbClr val="9900CC"/>
    <a:srgbClr val="FF99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98" d="100"/>
          <a:sy n="98" d="100"/>
        </p:scale>
        <p:origin x="-1920" y="2844"/>
      </p:cViewPr>
      <p:guideLst>
        <p:guide orient="horz" pos="2832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91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b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68738" y="0"/>
            <a:ext cx="29591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85275"/>
            <a:ext cx="29591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b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1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68738" y="9185275"/>
            <a:ext cx="29591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b="0"/>
            </a:lvl1pPr>
          </a:lstStyle>
          <a:p>
            <a:pPr>
              <a:defRPr/>
            </a:pPr>
            <a:fld id="{5070DD98-8821-467D-A359-7F64564BDF8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3076575"/>
            <a:ext cx="5829300" cy="21240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206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0A8BC-6A7C-4FD0-9CB7-34FCAB99EA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722890-C88D-4202-94F6-9C43F3E38DD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338" y="6365875"/>
            <a:ext cx="5829300" cy="196691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338" y="4198938"/>
            <a:ext cx="5829300" cy="21669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29EF4-AAD2-4B02-9D89-42545E26261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845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505200" y="2862263"/>
            <a:ext cx="2838450" cy="5943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B4F5CB-55E6-4F62-920B-62B66210D01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96875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217738"/>
            <a:ext cx="3030538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0" y="3141663"/>
            <a:ext cx="3030538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4563" y="2217738"/>
            <a:ext cx="3030537" cy="923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4563" y="3141663"/>
            <a:ext cx="3030537" cy="57070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7BF94-C380-42C5-89CE-67486FD8DC7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76070-CF68-4570-AFDD-D812691432B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7EF26-1AAD-4073-A353-5590DE5A762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93700"/>
            <a:ext cx="2255838" cy="1679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8" y="393700"/>
            <a:ext cx="3833812" cy="84550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0" y="2073275"/>
            <a:ext cx="2255838" cy="67754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97874-5929-4BE7-B952-D36A5836ED3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9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613" y="885825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613" y="7753350"/>
            <a:ext cx="4114800" cy="11620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A45F4-27CE-4AB2-AE3D-20052BA766F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5BC1F8-E418-43CC-A738-2C6797886B0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886325" y="881063"/>
            <a:ext cx="1457325" cy="79248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9575" cy="79248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426D6-3E1A-474F-AED0-3F18B27DE6A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293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6" rIns="91431" bIns="4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293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14350" y="9024938"/>
            <a:ext cx="142875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>
            <a:lvl1pPr algn="l">
              <a:defRPr sz="1400" b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9024938"/>
            <a:ext cx="21717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9024938"/>
            <a:ext cx="142875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1" tIns="45716" rIns="91431" bIns="45716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FB6B006F-63A4-4E7B-ACD7-2613CC99E7C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3" name="Text Box 101" descr="斜向磚塊"/>
          <p:cNvSpPr txBox="1">
            <a:spLocks noChangeArrowheads="1"/>
          </p:cNvSpPr>
          <p:nvPr/>
        </p:nvSpPr>
        <p:spPr bwMode="auto">
          <a:xfrm>
            <a:off x="765175" y="273050"/>
            <a:ext cx="5256213" cy="461963"/>
          </a:xfrm>
          <a:prstGeom prst="rect">
            <a:avLst/>
          </a:prstGeom>
          <a:pattFill prst="diagBrick">
            <a:fgClr>
              <a:schemeClr val="folHlink"/>
            </a:fgClr>
            <a:bgClr>
              <a:srgbClr val="FFFFFF"/>
            </a:bgClr>
          </a:pattFill>
          <a:ln w="57150" cmpd="thinThick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91431" tIns="45716" rIns="91431" bIns="45716">
            <a:spAutoFit/>
          </a:bodyPr>
          <a:lstStyle/>
          <a:p>
            <a:pPr>
              <a:defRPr/>
            </a:pPr>
            <a:r>
              <a:rPr lang="en-US" altLang="zh-TW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2011</a:t>
            </a:r>
            <a:r>
              <a:rPr lang="zh-TW" altLang="en-US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南台車展</a:t>
            </a:r>
            <a:r>
              <a:rPr lang="zh-TW" altLang="en-US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星期六</a:t>
            </a:r>
            <a:r>
              <a:rPr lang="en-US" altLang="zh-TW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.</a:t>
            </a:r>
            <a:r>
              <a:rPr lang="zh-TW" altLang="en-US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日遊客路線圖</a:t>
            </a:r>
          </a:p>
        </p:txBody>
      </p:sp>
      <p:sp>
        <p:nvSpPr>
          <p:cNvPr id="2051" name="Rectangle 256"/>
          <p:cNvSpPr>
            <a:spLocks noChangeArrowheads="1"/>
          </p:cNvSpPr>
          <p:nvPr/>
        </p:nvSpPr>
        <p:spPr bwMode="auto">
          <a:xfrm rot="-824908">
            <a:off x="3716338" y="5384800"/>
            <a:ext cx="879475" cy="1084263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 b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52" name="Text Box 833"/>
          <p:cNvSpPr txBox="1">
            <a:spLocks noChangeArrowheads="1"/>
          </p:cNvSpPr>
          <p:nvPr/>
        </p:nvSpPr>
        <p:spPr bwMode="auto">
          <a:xfrm>
            <a:off x="6308725" y="3081338"/>
            <a:ext cx="3968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 algn="l"/>
            <a:r>
              <a:rPr lang="zh-TW" altLang="en-US" sz="1400" b="0">
                <a:latin typeface="標楷體" pitchFamily="65" charset="-120"/>
                <a:ea typeface="標楷體" pitchFamily="65" charset="-120"/>
              </a:rPr>
              <a:t>姑婆廟</a:t>
            </a:r>
          </a:p>
        </p:txBody>
      </p:sp>
      <p:sp>
        <p:nvSpPr>
          <p:cNvPr id="2053" name="Freeform 111" descr="20%"/>
          <p:cNvSpPr>
            <a:spLocks/>
          </p:cNvSpPr>
          <p:nvPr/>
        </p:nvSpPr>
        <p:spPr bwMode="auto">
          <a:xfrm>
            <a:off x="3921125" y="2827338"/>
            <a:ext cx="260350" cy="452437"/>
          </a:xfrm>
          <a:custGeom>
            <a:avLst/>
            <a:gdLst>
              <a:gd name="T0" fmla="*/ 0 w 159"/>
              <a:gd name="T1" fmla="*/ 2147483647 h 288"/>
              <a:gd name="T2" fmla="*/ 2147483647 w 159"/>
              <a:gd name="T3" fmla="*/ 0 h 288"/>
              <a:gd name="T4" fmla="*/ 2147483647 w 159"/>
              <a:gd name="T5" fmla="*/ 2147483647 h 288"/>
              <a:gd name="T6" fmla="*/ 2147483647 w 159"/>
              <a:gd name="T7" fmla="*/ 2147483647 h 288"/>
              <a:gd name="T8" fmla="*/ 2147483647 w 159"/>
              <a:gd name="T9" fmla="*/ 2147483647 h 288"/>
              <a:gd name="T10" fmla="*/ 2147483647 w 159"/>
              <a:gd name="T11" fmla="*/ 2147483647 h 288"/>
              <a:gd name="T12" fmla="*/ 0 w 159"/>
              <a:gd name="T13" fmla="*/ 2147483647 h 288"/>
              <a:gd name="T14" fmla="*/ 0 w 159"/>
              <a:gd name="T15" fmla="*/ 2147483647 h 28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59"/>
              <a:gd name="T25" fmla="*/ 0 h 288"/>
              <a:gd name="T26" fmla="*/ 159 w 159"/>
              <a:gd name="T27" fmla="*/ 288 h 28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59" h="288">
                <a:moveTo>
                  <a:pt x="0" y="1"/>
                </a:moveTo>
                <a:lnTo>
                  <a:pt x="102" y="0"/>
                </a:lnTo>
                <a:lnTo>
                  <a:pt x="102" y="142"/>
                </a:lnTo>
                <a:lnTo>
                  <a:pt x="108" y="160"/>
                </a:lnTo>
                <a:lnTo>
                  <a:pt x="143" y="246"/>
                </a:lnTo>
                <a:lnTo>
                  <a:pt x="159" y="288"/>
                </a:lnTo>
                <a:lnTo>
                  <a:pt x="0" y="286"/>
                </a:lnTo>
                <a:lnTo>
                  <a:pt x="0" y="1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54" name="Rectangle 87"/>
          <p:cNvSpPr>
            <a:spLocks noChangeArrowheads="1"/>
          </p:cNvSpPr>
          <p:nvPr/>
        </p:nvSpPr>
        <p:spPr bwMode="auto">
          <a:xfrm>
            <a:off x="1179513" y="3665538"/>
            <a:ext cx="561975" cy="3508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55" name="Rectangle 86"/>
          <p:cNvSpPr>
            <a:spLocks noChangeArrowheads="1"/>
          </p:cNvSpPr>
          <p:nvPr/>
        </p:nvSpPr>
        <p:spPr bwMode="auto">
          <a:xfrm>
            <a:off x="1962150" y="4117975"/>
            <a:ext cx="522288" cy="4524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56" name="Rectangle 32"/>
          <p:cNvSpPr>
            <a:spLocks noChangeArrowheads="1"/>
          </p:cNvSpPr>
          <p:nvPr/>
        </p:nvSpPr>
        <p:spPr bwMode="auto">
          <a:xfrm>
            <a:off x="1897063" y="2698750"/>
            <a:ext cx="606425" cy="466725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57" name="Rectangle 4" descr="20%"/>
          <p:cNvSpPr>
            <a:spLocks noChangeArrowheads="1"/>
          </p:cNvSpPr>
          <p:nvPr/>
        </p:nvSpPr>
        <p:spPr bwMode="auto">
          <a:xfrm>
            <a:off x="2708275" y="3368675"/>
            <a:ext cx="654050" cy="636588"/>
          </a:xfrm>
          <a:prstGeom prst="rect">
            <a:avLst/>
          </a:prstGeom>
          <a:pattFill prst="pct20">
            <a:fgClr>
              <a:schemeClr val="folHlink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58" name="Rectangle 5"/>
          <p:cNvSpPr>
            <a:spLocks noChangeArrowheads="1"/>
          </p:cNvSpPr>
          <p:nvPr/>
        </p:nvSpPr>
        <p:spPr bwMode="auto">
          <a:xfrm>
            <a:off x="2874963" y="3536950"/>
            <a:ext cx="360362" cy="273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59" name="Rectangle 7" descr="20%"/>
          <p:cNvSpPr>
            <a:spLocks noChangeArrowheads="1"/>
          </p:cNvSpPr>
          <p:nvPr/>
        </p:nvSpPr>
        <p:spPr bwMode="auto">
          <a:xfrm>
            <a:off x="2708275" y="4089400"/>
            <a:ext cx="654050" cy="495300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60" name="Rectangle 8"/>
          <p:cNvSpPr>
            <a:spLocks noChangeArrowheads="1"/>
          </p:cNvSpPr>
          <p:nvPr/>
        </p:nvSpPr>
        <p:spPr bwMode="auto">
          <a:xfrm>
            <a:off x="2811463" y="4246563"/>
            <a:ext cx="358775" cy="2524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1" name="Rectangle 9"/>
          <p:cNvSpPr>
            <a:spLocks noChangeArrowheads="1"/>
          </p:cNvSpPr>
          <p:nvPr/>
        </p:nvSpPr>
        <p:spPr bwMode="auto">
          <a:xfrm>
            <a:off x="2679700" y="4697413"/>
            <a:ext cx="690563" cy="296862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r>
              <a:rPr lang="zh-TW" altLang="en-US" sz="1400">
                <a:latin typeface="標楷體" pitchFamily="65" charset="-120"/>
                <a:ea typeface="標楷體" pitchFamily="65" charset="-120"/>
              </a:rPr>
              <a:t>椰林</a:t>
            </a:r>
            <a:endParaRPr lang="zh-TW" altLang="en-US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62" name="Freeform 28"/>
          <p:cNvSpPr>
            <a:spLocks/>
          </p:cNvSpPr>
          <p:nvPr/>
        </p:nvSpPr>
        <p:spPr bwMode="auto">
          <a:xfrm>
            <a:off x="1179513" y="2698750"/>
            <a:ext cx="565150" cy="903288"/>
          </a:xfrm>
          <a:custGeom>
            <a:avLst/>
            <a:gdLst>
              <a:gd name="T0" fmla="*/ 2147483647 w 480"/>
              <a:gd name="T1" fmla="*/ 2147483647 h 569"/>
              <a:gd name="T2" fmla="*/ 2147483647 w 480"/>
              <a:gd name="T3" fmla="*/ 0 h 569"/>
              <a:gd name="T4" fmla="*/ 2147483647 w 480"/>
              <a:gd name="T5" fmla="*/ 2147483647 h 569"/>
              <a:gd name="T6" fmla="*/ 0 w 480"/>
              <a:gd name="T7" fmla="*/ 2147483647 h 569"/>
              <a:gd name="T8" fmla="*/ 0 w 480"/>
              <a:gd name="T9" fmla="*/ 2147483647 h 569"/>
              <a:gd name="T10" fmla="*/ 2147483647 w 480"/>
              <a:gd name="T11" fmla="*/ 2147483647 h 569"/>
              <a:gd name="T12" fmla="*/ 2147483647 w 480"/>
              <a:gd name="T13" fmla="*/ 2147483647 h 569"/>
              <a:gd name="T14" fmla="*/ 2147483647 w 480"/>
              <a:gd name="T15" fmla="*/ 2147483647 h 56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80"/>
              <a:gd name="T25" fmla="*/ 0 h 569"/>
              <a:gd name="T26" fmla="*/ 480 w 480"/>
              <a:gd name="T27" fmla="*/ 569 h 56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80" h="569">
                <a:moveTo>
                  <a:pt x="97" y="4"/>
                </a:moveTo>
                <a:lnTo>
                  <a:pt x="480" y="0"/>
                </a:lnTo>
                <a:lnTo>
                  <a:pt x="480" y="569"/>
                </a:lnTo>
                <a:lnTo>
                  <a:pt x="0" y="569"/>
                </a:lnTo>
                <a:lnTo>
                  <a:pt x="0" y="422"/>
                </a:lnTo>
                <a:lnTo>
                  <a:pt x="30" y="257"/>
                </a:lnTo>
                <a:lnTo>
                  <a:pt x="62" y="123"/>
                </a:lnTo>
                <a:lnTo>
                  <a:pt x="97" y="4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3" name="Freeform 27" descr="20%"/>
          <p:cNvSpPr>
            <a:spLocks/>
          </p:cNvSpPr>
          <p:nvPr/>
        </p:nvSpPr>
        <p:spPr bwMode="auto">
          <a:xfrm>
            <a:off x="1243013" y="3278188"/>
            <a:ext cx="496887" cy="708025"/>
          </a:xfrm>
          <a:custGeom>
            <a:avLst/>
            <a:gdLst>
              <a:gd name="T0" fmla="*/ 2147483647 w 466"/>
              <a:gd name="T1" fmla="*/ 2147483647 h 516"/>
              <a:gd name="T2" fmla="*/ 2147483647 w 466"/>
              <a:gd name="T3" fmla="*/ 2147483647 h 516"/>
              <a:gd name="T4" fmla="*/ 2147483647 w 466"/>
              <a:gd name="T5" fmla="*/ 0 h 516"/>
              <a:gd name="T6" fmla="*/ 2147483647 w 466"/>
              <a:gd name="T7" fmla="*/ 0 h 516"/>
              <a:gd name="T8" fmla="*/ 2147483647 w 466"/>
              <a:gd name="T9" fmla="*/ 2147483647 h 516"/>
              <a:gd name="T10" fmla="*/ 2147483647 w 466"/>
              <a:gd name="T11" fmla="*/ 2147483647 h 516"/>
              <a:gd name="T12" fmla="*/ 2147483647 w 466"/>
              <a:gd name="T13" fmla="*/ 2147483647 h 516"/>
              <a:gd name="T14" fmla="*/ 2147483647 w 466"/>
              <a:gd name="T15" fmla="*/ 2147483647 h 516"/>
              <a:gd name="T16" fmla="*/ 2147483647 w 466"/>
              <a:gd name="T17" fmla="*/ 2147483647 h 516"/>
              <a:gd name="T18" fmla="*/ 2147483647 w 466"/>
              <a:gd name="T19" fmla="*/ 2147483647 h 516"/>
              <a:gd name="T20" fmla="*/ 2147483647 w 466"/>
              <a:gd name="T21" fmla="*/ 2147483647 h 516"/>
              <a:gd name="T22" fmla="*/ 2147483647 w 466"/>
              <a:gd name="T23" fmla="*/ 2147483647 h 516"/>
              <a:gd name="T24" fmla="*/ 2147483647 w 466"/>
              <a:gd name="T25" fmla="*/ 2147483647 h 516"/>
              <a:gd name="T26" fmla="*/ 2147483647 w 466"/>
              <a:gd name="T27" fmla="*/ 2147483647 h 516"/>
              <a:gd name="T28" fmla="*/ 2147483647 w 466"/>
              <a:gd name="T29" fmla="*/ 2147483647 h 516"/>
              <a:gd name="T30" fmla="*/ 0 w 466"/>
              <a:gd name="T31" fmla="*/ 2147483647 h 516"/>
              <a:gd name="T32" fmla="*/ 0 w 466"/>
              <a:gd name="T33" fmla="*/ 2147483647 h 516"/>
              <a:gd name="T34" fmla="*/ 2147483647 w 466"/>
              <a:gd name="T35" fmla="*/ 2147483647 h 516"/>
              <a:gd name="T36" fmla="*/ 2147483647 w 466"/>
              <a:gd name="T37" fmla="*/ 2147483647 h 516"/>
              <a:gd name="T38" fmla="*/ 2147483647 w 466"/>
              <a:gd name="T39" fmla="*/ 2147483647 h 516"/>
              <a:gd name="T40" fmla="*/ 2147483647 w 466"/>
              <a:gd name="T41" fmla="*/ 2147483647 h 516"/>
              <a:gd name="T42" fmla="*/ 2147483647 w 466"/>
              <a:gd name="T43" fmla="*/ 2147483647 h 516"/>
              <a:gd name="T44" fmla="*/ 2147483647 w 466"/>
              <a:gd name="T45" fmla="*/ 2147483647 h 516"/>
              <a:gd name="T46" fmla="*/ 2147483647 w 466"/>
              <a:gd name="T47" fmla="*/ 2147483647 h 516"/>
              <a:gd name="T48" fmla="*/ 2147483647 w 466"/>
              <a:gd name="T49" fmla="*/ 2147483647 h 516"/>
              <a:gd name="T50" fmla="*/ 2147483647 w 466"/>
              <a:gd name="T51" fmla="*/ 2147483647 h 51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466"/>
              <a:gd name="T79" fmla="*/ 0 h 516"/>
              <a:gd name="T80" fmla="*/ 466 w 466"/>
              <a:gd name="T81" fmla="*/ 516 h 51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466" h="516">
                <a:moveTo>
                  <a:pt x="50" y="31"/>
                </a:moveTo>
                <a:lnTo>
                  <a:pt x="149" y="31"/>
                </a:lnTo>
                <a:lnTo>
                  <a:pt x="149" y="0"/>
                </a:lnTo>
                <a:lnTo>
                  <a:pt x="374" y="0"/>
                </a:lnTo>
                <a:lnTo>
                  <a:pt x="374" y="29"/>
                </a:lnTo>
                <a:lnTo>
                  <a:pt x="466" y="29"/>
                </a:lnTo>
                <a:lnTo>
                  <a:pt x="466" y="120"/>
                </a:lnTo>
                <a:lnTo>
                  <a:pt x="389" y="120"/>
                </a:lnTo>
                <a:lnTo>
                  <a:pt x="389" y="293"/>
                </a:lnTo>
                <a:lnTo>
                  <a:pt x="466" y="293"/>
                </a:lnTo>
                <a:lnTo>
                  <a:pt x="466" y="516"/>
                </a:lnTo>
                <a:lnTo>
                  <a:pt x="360" y="516"/>
                </a:lnTo>
                <a:lnTo>
                  <a:pt x="293" y="435"/>
                </a:lnTo>
                <a:lnTo>
                  <a:pt x="139" y="435"/>
                </a:lnTo>
                <a:lnTo>
                  <a:pt x="139" y="516"/>
                </a:lnTo>
                <a:lnTo>
                  <a:pt x="0" y="516"/>
                </a:lnTo>
                <a:lnTo>
                  <a:pt x="0" y="295"/>
                </a:lnTo>
                <a:lnTo>
                  <a:pt x="360" y="295"/>
                </a:lnTo>
                <a:lnTo>
                  <a:pt x="360" y="120"/>
                </a:lnTo>
                <a:lnTo>
                  <a:pt x="199" y="120"/>
                </a:lnTo>
                <a:lnTo>
                  <a:pt x="197" y="151"/>
                </a:lnTo>
                <a:lnTo>
                  <a:pt x="180" y="173"/>
                </a:lnTo>
                <a:lnTo>
                  <a:pt x="144" y="173"/>
                </a:lnTo>
                <a:lnTo>
                  <a:pt x="144" y="199"/>
                </a:lnTo>
                <a:lnTo>
                  <a:pt x="50" y="199"/>
                </a:lnTo>
                <a:lnTo>
                  <a:pt x="50" y="31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4" name="Rectangle 29" descr="20%"/>
          <p:cNvSpPr>
            <a:spLocks noChangeArrowheads="1"/>
          </p:cNvSpPr>
          <p:nvPr/>
        </p:nvSpPr>
        <p:spPr bwMode="auto">
          <a:xfrm>
            <a:off x="917575" y="3859213"/>
            <a:ext cx="185738" cy="500062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65" name="Line 31"/>
          <p:cNvSpPr>
            <a:spLocks noChangeShapeType="1"/>
          </p:cNvSpPr>
          <p:nvPr/>
        </p:nvSpPr>
        <p:spPr bwMode="auto">
          <a:xfrm>
            <a:off x="1179513" y="2568575"/>
            <a:ext cx="9493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6" name="Freeform 36"/>
          <p:cNvSpPr>
            <a:spLocks/>
          </p:cNvSpPr>
          <p:nvPr/>
        </p:nvSpPr>
        <p:spPr bwMode="auto">
          <a:xfrm>
            <a:off x="852488" y="2890838"/>
            <a:ext cx="327025" cy="957262"/>
          </a:xfrm>
          <a:custGeom>
            <a:avLst/>
            <a:gdLst>
              <a:gd name="T0" fmla="*/ 2147483647 w 236"/>
              <a:gd name="T1" fmla="*/ 0 h 854"/>
              <a:gd name="T2" fmla="*/ 2147483647 w 236"/>
              <a:gd name="T3" fmla="*/ 2147483647 h 854"/>
              <a:gd name="T4" fmla="*/ 2147483647 w 236"/>
              <a:gd name="T5" fmla="*/ 2147483647 h 854"/>
              <a:gd name="T6" fmla="*/ 2147483647 w 236"/>
              <a:gd name="T7" fmla="*/ 2147483647 h 854"/>
              <a:gd name="T8" fmla="*/ 0 w 236"/>
              <a:gd name="T9" fmla="*/ 2147483647 h 85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36"/>
              <a:gd name="T16" fmla="*/ 0 h 854"/>
              <a:gd name="T17" fmla="*/ 236 w 236"/>
              <a:gd name="T18" fmla="*/ 854 h 85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36" h="854">
                <a:moveTo>
                  <a:pt x="236" y="0"/>
                </a:moveTo>
                <a:lnTo>
                  <a:pt x="149" y="345"/>
                </a:lnTo>
                <a:lnTo>
                  <a:pt x="104" y="390"/>
                </a:lnTo>
                <a:lnTo>
                  <a:pt x="18" y="425"/>
                </a:lnTo>
                <a:lnTo>
                  <a:pt x="0" y="854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7" name="Rectangle 40" descr="20%"/>
          <p:cNvSpPr>
            <a:spLocks noChangeArrowheads="1"/>
          </p:cNvSpPr>
          <p:nvPr/>
        </p:nvSpPr>
        <p:spPr bwMode="auto">
          <a:xfrm rot="-830781">
            <a:off x="3462338" y="6503988"/>
            <a:ext cx="190500" cy="185737"/>
          </a:xfrm>
          <a:prstGeom prst="rect">
            <a:avLst/>
          </a:prstGeom>
          <a:pattFill prst="pct20">
            <a:fgClr>
              <a:srgbClr val="C0C0C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r>
              <a:rPr lang="zh-TW" altLang="en-US" sz="500">
                <a:latin typeface="標楷體" pitchFamily="65" charset="-120"/>
                <a:ea typeface="標楷體" pitchFamily="65" charset="-120"/>
              </a:rPr>
              <a:t>實習</a:t>
            </a:r>
          </a:p>
          <a:p>
            <a:r>
              <a:rPr lang="zh-TW" altLang="en-US" sz="500">
                <a:latin typeface="標楷體" pitchFamily="65" charset="-120"/>
                <a:ea typeface="標楷體" pitchFamily="65" charset="-120"/>
              </a:rPr>
              <a:t>旅館</a:t>
            </a:r>
            <a:endParaRPr lang="zh-TW" altLang="en-US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68" name="Freeform 44" descr="20%"/>
          <p:cNvSpPr>
            <a:spLocks/>
          </p:cNvSpPr>
          <p:nvPr/>
        </p:nvSpPr>
        <p:spPr bwMode="auto">
          <a:xfrm>
            <a:off x="4051300" y="3278188"/>
            <a:ext cx="622300" cy="698500"/>
          </a:xfrm>
          <a:custGeom>
            <a:avLst/>
            <a:gdLst>
              <a:gd name="T0" fmla="*/ 0 w 432"/>
              <a:gd name="T1" fmla="*/ 2147483647 h 487"/>
              <a:gd name="T2" fmla="*/ 0 w 432"/>
              <a:gd name="T3" fmla="*/ 2147483647 h 487"/>
              <a:gd name="T4" fmla="*/ 2147483647 w 432"/>
              <a:gd name="T5" fmla="*/ 2147483647 h 487"/>
              <a:gd name="T6" fmla="*/ 2147483647 w 432"/>
              <a:gd name="T7" fmla="*/ 2147483647 h 487"/>
              <a:gd name="T8" fmla="*/ 2147483647 w 432"/>
              <a:gd name="T9" fmla="*/ 0 h 487"/>
              <a:gd name="T10" fmla="*/ 0 w 432"/>
              <a:gd name="T11" fmla="*/ 2147483647 h 48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32"/>
              <a:gd name="T19" fmla="*/ 0 h 487"/>
              <a:gd name="T20" fmla="*/ 432 w 432"/>
              <a:gd name="T21" fmla="*/ 487 h 48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32" h="487">
                <a:moveTo>
                  <a:pt x="0" y="3"/>
                </a:moveTo>
                <a:lnTo>
                  <a:pt x="0" y="487"/>
                </a:lnTo>
                <a:lnTo>
                  <a:pt x="432" y="487"/>
                </a:lnTo>
                <a:lnTo>
                  <a:pt x="432" y="307"/>
                </a:lnTo>
                <a:lnTo>
                  <a:pt x="125" y="0"/>
                </a:lnTo>
                <a:lnTo>
                  <a:pt x="0" y="3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69" name="Rectangle 45" descr="20%"/>
          <p:cNvSpPr>
            <a:spLocks noChangeArrowheads="1"/>
          </p:cNvSpPr>
          <p:nvPr/>
        </p:nvSpPr>
        <p:spPr bwMode="auto">
          <a:xfrm rot="-1076308">
            <a:off x="4376738" y="4181475"/>
            <a:ext cx="582612" cy="500063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0" name="Freeform 49"/>
          <p:cNvSpPr>
            <a:spLocks/>
          </p:cNvSpPr>
          <p:nvPr/>
        </p:nvSpPr>
        <p:spPr bwMode="auto">
          <a:xfrm>
            <a:off x="5160963" y="6375400"/>
            <a:ext cx="549275" cy="1317625"/>
          </a:xfrm>
          <a:custGeom>
            <a:avLst/>
            <a:gdLst>
              <a:gd name="T0" fmla="*/ 0 w 382"/>
              <a:gd name="T1" fmla="*/ 2147483647 h 967"/>
              <a:gd name="T2" fmla="*/ 2147483647 w 382"/>
              <a:gd name="T3" fmla="*/ 2147483647 h 967"/>
              <a:gd name="T4" fmla="*/ 2147483647 w 382"/>
              <a:gd name="T5" fmla="*/ 2147483647 h 967"/>
              <a:gd name="T6" fmla="*/ 2147483647 w 382"/>
              <a:gd name="T7" fmla="*/ 0 h 967"/>
              <a:gd name="T8" fmla="*/ 2147483647 w 382"/>
              <a:gd name="T9" fmla="*/ 2147483647 h 967"/>
              <a:gd name="T10" fmla="*/ 2147483647 w 382"/>
              <a:gd name="T11" fmla="*/ 2147483647 h 967"/>
              <a:gd name="T12" fmla="*/ 2147483647 w 382"/>
              <a:gd name="T13" fmla="*/ 2147483647 h 967"/>
              <a:gd name="T14" fmla="*/ 2147483647 w 382"/>
              <a:gd name="T15" fmla="*/ 2147483647 h 967"/>
              <a:gd name="T16" fmla="*/ 0 w 382"/>
              <a:gd name="T17" fmla="*/ 2147483647 h 96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82"/>
              <a:gd name="T28" fmla="*/ 0 h 967"/>
              <a:gd name="T29" fmla="*/ 382 w 382"/>
              <a:gd name="T30" fmla="*/ 967 h 96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82" h="967">
                <a:moveTo>
                  <a:pt x="0" y="103"/>
                </a:moveTo>
                <a:lnTo>
                  <a:pt x="67" y="84"/>
                </a:lnTo>
                <a:lnTo>
                  <a:pt x="51" y="21"/>
                </a:lnTo>
                <a:lnTo>
                  <a:pt x="168" y="0"/>
                </a:lnTo>
                <a:lnTo>
                  <a:pt x="382" y="936"/>
                </a:lnTo>
                <a:lnTo>
                  <a:pt x="267" y="967"/>
                </a:lnTo>
                <a:lnTo>
                  <a:pt x="231" y="789"/>
                </a:lnTo>
                <a:lnTo>
                  <a:pt x="159" y="806"/>
                </a:lnTo>
                <a:lnTo>
                  <a:pt x="0" y="103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1" name="Rectangle 50"/>
          <p:cNvSpPr>
            <a:spLocks noChangeArrowheads="1"/>
          </p:cNvSpPr>
          <p:nvPr/>
        </p:nvSpPr>
        <p:spPr bwMode="auto">
          <a:xfrm rot="-487176">
            <a:off x="3500438" y="6969125"/>
            <a:ext cx="271462" cy="14843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2" name="Freeform 54"/>
          <p:cNvSpPr>
            <a:spLocks/>
          </p:cNvSpPr>
          <p:nvPr/>
        </p:nvSpPr>
        <p:spPr bwMode="auto">
          <a:xfrm>
            <a:off x="1196975" y="4737100"/>
            <a:ext cx="1339850" cy="900113"/>
          </a:xfrm>
          <a:custGeom>
            <a:avLst/>
            <a:gdLst>
              <a:gd name="T0" fmla="*/ 0 w 931"/>
              <a:gd name="T1" fmla="*/ 0 h 768"/>
              <a:gd name="T2" fmla="*/ 2147483647 w 931"/>
              <a:gd name="T3" fmla="*/ 0 h 768"/>
              <a:gd name="T4" fmla="*/ 2147483647 w 931"/>
              <a:gd name="T5" fmla="*/ 2147483647 h 768"/>
              <a:gd name="T6" fmla="*/ 0 60000 65536"/>
              <a:gd name="T7" fmla="*/ 0 60000 65536"/>
              <a:gd name="T8" fmla="*/ 0 60000 65536"/>
              <a:gd name="T9" fmla="*/ 0 w 931"/>
              <a:gd name="T10" fmla="*/ 0 h 768"/>
              <a:gd name="T11" fmla="*/ 931 w 931"/>
              <a:gd name="T12" fmla="*/ 768 h 768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1" h="768">
                <a:moveTo>
                  <a:pt x="0" y="0"/>
                </a:moveTo>
                <a:lnTo>
                  <a:pt x="931" y="0"/>
                </a:lnTo>
                <a:lnTo>
                  <a:pt x="931" y="768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3" name="Freeform 55" descr="5%"/>
          <p:cNvSpPr>
            <a:spLocks/>
          </p:cNvSpPr>
          <p:nvPr/>
        </p:nvSpPr>
        <p:spPr bwMode="auto">
          <a:xfrm>
            <a:off x="3462338" y="4117975"/>
            <a:ext cx="798512" cy="482600"/>
          </a:xfrm>
          <a:custGeom>
            <a:avLst/>
            <a:gdLst>
              <a:gd name="T0" fmla="*/ 0 w 555"/>
              <a:gd name="T1" fmla="*/ 0 h 384"/>
              <a:gd name="T2" fmla="*/ 2147483647 w 555"/>
              <a:gd name="T3" fmla="*/ 0 h 384"/>
              <a:gd name="T4" fmla="*/ 2147483647 w 555"/>
              <a:gd name="T5" fmla="*/ 2147483647 h 384"/>
              <a:gd name="T6" fmla="*/ 0 w 555"/>
              <a:gd name="T7" fmla="*/ 2147483647 h 384"/>
              <a:gd name="T8" fmla="*/ 0 w 555"/>
              <a:gd name="T9" fmla="*/ 0 h 3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55"/>
              <a:gd name="T16" fmla="*/ 0 h 384"/>
              <a:gd name="T17" fmla="*/ 555 w 555"/>
              <a:gd name="T18" fmla="*/ 384 h 38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55" h="384">
                <a:moveTo>
                  <a:pt x="0" y="0"/>
                </a:moveTo>
                <a:lnTo>
                  <a:pt x="452" y="0"/>
                </a:lnTo>
                <a:lnTo>
                  <a:pt x="555" y="384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pattFill prst="pct5">
            <a:fgClr>
              <a:schemeClr val="accent1"/>
            </a:fgClr>
            <a:bgClr>
              <a:srgbClr val="FFFFFF"/>
            </a:bgClr>
          </a:pattFill>
          <a:ln w="9525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4" name="Line 58"/>
          <p:cNvSpPr>
            <a:spLocks noChangeShapeType="1"/>
          </p:cNvSpPr>
          <p:nvPr/>
        </p:nvSpPr>
        <p:spPr bwMode="auto">
          <a:xfrm flipV="1">
            <a:off x="3789363" y="5794375"/>
            <a:ext cx="849312" cy="1666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5" name="Freeform 62"/>
          <p:cNvSpPr>
            <a:spLocks/>
          </p:cNvSpPr>
          <p:nvPr/>
        </p:nvSpPr>
        <p:spPr bwMode="auto">
          <a:xfrm>
            <a:off x="3667125" y="6562725"/>
            <a:ext cx="1754188" cy="1684338"/>
          </a:xfrm>
          <a:custGeom>
            <a:avLst/>
            <a:gdLst>
              <a:gd name="T0" fmla="*/ 2147483647 w 1105"/>
              <a:gd name="T1" fmla="*/ 2147483647 h 1061"/>
              <a:gd name="T2" fmla="*/ 2147483647 w 1105"/>
              <a:gd name="T3" fmla="*/ 2147483647 h 1061"/>
              <a:gd name="T4" fmla="*/ 0 w 1105"/>
              <a:gd name="T5" fmla="*/ 2147483647 h 1061"/>
              <a:gd name="T6" fmla="*/ 2147483647 w 1105"/>
              <a:gd name="T7" fmla="*/ 2147483647 h 1061"/>
              <a:gd name="T8" fmla="*/ 2147483647 w 1105"/>
              <a:gd name="T9" fmla="*/ 2147483647 h 1061"/>
              <a:gd name="T10" fmla="*/ 2147483647 w 1105"/>
              <a:gd name="T11" fmla="*/ 0 h 1061"/>
              <a:gd name="T12" fmla="*/ 2147483647 w 1105"/>
              <a:gd name="T13" fmla="*/ 2147483647 h 106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105"/>
              <a:gd name="T22" fmla="*/ 0 h 1061"/>
              <a:gd name="T23" fmla="*/ 1105 w 1105"/>
              <a:gd name="T24" fmla="*/ 1061 h 106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105" h="1061">
                <a:moveTo>
                  <a:pt x="86" y="1061"/>
                </a:moveTo>
                <a:lnTo>
                  <a:pt x="124" y="1057"/>
                </a:lnTo>
                <a:lnTo>
                  <a:pt x="0" y="198"/>
                </a:lnTo>
                <a:lnTo>
                  <a:pt x="210" y="150"/>
                </a:lnTo>
                <a:lnTo>
                  <a:pt x="218" y="162"/>
                </a:lnTo>
                <a:lnTo>
                  <a:pt x="906" y="0"/>
                </a:lnTo>
                <a:lnTo>
                  <a:pt x="1105" y="72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2076" name="Group 294"/>
          <p:cNvGrpSpPr>
            <a:grpSpLocks/>
          </p:cNvGrpSpPr>
          <p:nvPr/>
        </p:nvGrpSpPr>
        <p:grpSpPr bwMode="auto">
          <a:xfrm rot="-857885">
            <a:off x="3789363" y="6753225"/>
            <a:ext cx="1500187" cy="1160463"/>
            <a:chOff x="2400" y="4752"/>
            <a:chExt cx="1155" cy="672"/>
          </a:xfrm>
        </p:grpSpPr>
        <p:sp>
          <p:nvSpPr>
            <p:cNvPr id="2307" name="AutoShape 295" descr="10%"/>
            <p:cNvSpPr>
              <a:spLocks noChangeArrowheads="1"/>
            </p:cNvSpPr>
            <p:nvPr/>
          </p:nvSpPr>
          <p:spPr bwMode="auto">
            <a:xfrm rot="-5460">
              <a:off x="2400" y="4800"/>
              <a:ext cx="1155" cy="624"/>
            </a:xfrm>
            <a:prstGeom prst="roundRect">
              <a:avLst>
                <a:gd name="adj" fmla="val 50000"/>
              </a:avLst>
            </a:prstGeom>
            <a:pattFill prst="pct10">
              <a:fgClr>
                <a:srgbClr val="C0C0C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308" name="Rectangle 296" descr="10%"/>
            <p:cNvSpPr>
              <a:spLocks noChangeArrowheads="1"/>
            </p:cNvSpPr>
            <p:nvPr/>
          </p:nvSpPr>
          <p:spPr bwMode="auto">
            <a:xfrm>
              <a:off x="2400" y="4752"/>
              <a:ext cx="1142" cy="160"/>
            </a:xfrm>
            <a:prstGeom prst="rect">
              <a:avLst/>
            </a:prstGeom>
            <a:pattFill prst="pct10">
              <a:fgClr>
                <a:srgbClr val="C0C0C0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309" name="Rectangle 297" descr="10%"/>
            <p:cNvSpPr>
              <a:spLocks noChangeArrowheads="1"/>
            </p:cNvSpPr>
            <p:nvPr/>
          </p:nvSpPr>
          <p:spPr bwMode="auto">
            <a:xfrm>
              <a:off x="2479" y="4848"/>
              <a:ext cx="1001" cy="113"/>
            </a:xfrm>
            <a:prstGeom prst="rect">
              <a:avLst/>
            </a:prstGeom>
            <a:pattFill prst="pct10">
              <a:fgClr>
                <a:srgbClr val="C0C0C0"/>
              </a:fgClr>
              <a:bgClr>
                <a:srgbClr val="FFFFFF"/>
              </a:bgClr>
            </a:patt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2077" name="AutoShape 80"/>
          <p:cNvSpPr>
            <a:spLocks noChangeArrowheads="1"/>
          </p:cNvSpPr>
          <p:nvPr/>
        </p:nvSpPr>
        <p:spPr bwMode="auto">
          <a:xfrm rot="-929216">
            <a:off x="4005263" y="7113588"/>
            <a:ext cx="1044575" cy="579437"/>
          </a:xfrm>
          <a:prstGeom prst="roundRect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78" name="Rectangle 82" descr="10%"/>
          <p:cNvSpPr>
            <a:spLocks noChangeArrowheads="1"/>
          </p:cNvSpPr>
          <p:nvPr/>
        </p:nvSpPr>
        <p:spPr bwMode="auto">
          <a:xfrm rot="-979810">
            <a:off x="3984625" y="7859713"/>
            <a:ext cx="1382713" cy="273050"/>
          </a:xfrm>
          <a:prstGeom prst="rect">
            <a:avLst/>
          </a:prstGeom>
          <a:pattFill prst="pct10">
            <a:fgClr>
              <a:schemeClr val="folHlink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79" name="Line 85"/>
          <p:cNvSpPr>
            <a:spLocks noChangeShapeType="1"/>
          </p:cNvSpPr>
          <p:nvPr/>
        </p:nvSpPr>
        <p:spPr bwMode="auto">
          <a:xfrm rot="-184400">
            <a:off x="4292600" y="9056688"/>
            <a:ext cx="69850" cy="1285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0" name="Rectangle 88" descr="20%"/>
          <p:cNvSpPr>
            <a:spLocks noChangeArrowheads="1"/>
          </p:cNvSpPr>
          <p:nvPr/>
        </p:nvSpPr>
        <p:spPr bwMode="auto">
          <a:xfrm>
            <a:off x="917575" y="3408363"/>
            <a:ext cx="153988" cy="446087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81" name="Freeform 95" descr="20%"/>
          <p:cNvSpPr>
            <a:spLocks/>
          </p:cNvSpPr>
          <p:nvPr/>
        </p:nvSpPr>
        <p:spPr bwMode="auto">
          <a:xfrm rot="-816625">
            <a:off x="4703763" y="5214938"/>
            <a:ext cx="303212" cy="817562"/>
          </a:xfrm>
          <a:custGeom>
            <a:avLst/>
            <a:gdLst>
              <a:gd name="T0" fmla="*/ 2147483647 w 129"/>
              <a:gd name="T1" fmla="*/ 0 h 768"/>
              <a:gd name="T2" fmla="*/ 2147483647 w 129"/>
              <a:gd name="T3" fmla="*/ 0 h 768"/>
              <a:gd name="T4" fmla="*/ 2147483647 w 129"/>
              <a:gd name="T5" fmla="*/ 2147483647 h 768"/>
              <a:gd name="T6" fmla="*/ 2147483647 w 129"/>
              <a:gd name="T7" fmla="*/ 2147483647 h 768"/>
              <a:gd name="T8" fmla="*/ 2147483647 w 129"/>
              <a:gd name="T9" fmla="*/ 2147483647 h 768"/>
              <a:gd name="T10" fmla="*/ 0 w 129"/>
              <a:gd name="T11" fmla="*/ 2147483647 h 768"/>
              <a:gd name="T12" fmla="*/ 0 w 129"/>
              <a:gd name="T13" fmla="*/ 2147483647 h 768"/>
              <a:gd name="T14" fmla="*/ 2147483647 w 129"/>
              <a:gd name="T15" fmla="*/ 2147483647 h 768"/>
              <a:gd name="T16" fmla="*/ 2147483647 w 129"/>
              <a:gd name="T17" fmla="*/ 0 h 76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29"/>
              <a:gd name="T28" fmla="*/ 0 h 768"/>
              <a:gd name="T29" fmla="*/ 129 w 129"/>
              <a:gd name="T30" fmla="*/ 768 h 76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29" h="768">
                <a:moveTo>
                  <a:pt x="36" y="0"/>
                </a:moveTo>
                <a:lnTo>
                  <a:pt x="129" y="0"/>
                </a:lnTo>
                <a:lnTo>
                  <a:pt x="129" y="768"/>
                </a:lnTo>
                <a:lnTo>
                  <a:pt x="33" y="768"/>
                </a:lnTo>
                <a:lnTo>
                  <a:pt x="33" y="686"/>
                </a:lnTo>
                <a:lnTo>
                  <a:pt x="0" y="686"/>
                </a:lnTo>
                <a:lnTo>
                  <a:pt x="0" y="53"/>
                </a:lnTo>
                <a:lnTo>
                  <a:pt x="36" y="53"/>
                </a:lnTo>
                <a:lnTo>
                  <a:pt x="36" y="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2" name="Rectangle 96"/>
          <p:cNvSpPr>
            <a:spLocks noChangeArrowheads="1"/>
          </p:cNvSpPr>
          <p:nvPr/>
        </p:nvSpPr>
        <p:spPr bwMode="auto">
          <a:xfrm rot="-778071">
            <a:off x="4899025" y="5988050"/>
            <a:ext cx="282575" cy="3905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r>
              <a:rPr lang="en-US" altLang="zh-TW" sz="2400" b="0"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2083" name="Freeform 98" descr="20%"/>
          <p:cNvSpPr>
            <a:spLocks/>
          </p:cNvSpPr>
          <p:nvPr/>
        </p:nvSpPr>
        <p:spPr bwMode="auto">
          <a:xfrm>
            <a:off x="2852738" y="5529263"/>
            <a:ext cx="658812" cy="714375"/>
          </a:xfrm>
          <a:custGeom>
            <a:avLst/>
            <a:gdLst>
              <a:gd name="T0" fmla="*/ 0 w 595"/>
              <a:gd name="T1" fmla="*/ 2147483647 h 586"/>
              <a:gd name="T2" fmla="*/ 2147483647 w 595"/>
              <a:gd name="T3" fmla="*/ 2147483647 h 586"/>
              <a:gd name="T4" fmla="*/ 2147483647 w 595"/>
              <a:gd name="T5" fmla="*/ 2147483647 h 586"/>
              <a:gd name="T6" fmla="*/ 2147483647 w 595"/>
              <a:gd name="T7" fmla="*/ 2147483647 h 586"/>
              <a:gd name="T8" fmla="*/ 2147483647 w 595"/>
              <a:gd name="T9" fmla="*/ 2147483647 h 586"/>
              <a:gd name="T10" fmla="*/ 2147483647 w 595"/>
              <a:gd name="T11" fmla="*/ 2147483647 h 586"/>
              <a:gd name="T12" fmla="*/ 2147483647 w 595"/>
              <a:gd name="T13" fmla="*/ 2147483647 h 586"/>
              <a:gd name="T14" fmla="*/ 2147483647 w 595"/>
              <a:gd name="T15" fmla="*/ 2147483647 h 586"/>
              <a:gd name="T16" fmla="*/ 2147483647 w 595"/>
              <a:gd name="T17" fmla="*/ 2147483647 h 586"/>
              <a:gd name="T18" fmla="*/ 2147483647 w 595"/>
              <a:gd name="T19" fmla="*/ 2147483647 h 586"/>
              <a:gd name="T20" fmla="*/ 2147483647 w 595"/>
              <a:gd name="T21" fmla="*/ 2147483647 h 586"/>
              <a:gd name="T22" fmla="*/ 2147483647 w 595"/>
              <a:gd name="T23" fmla="*/ 2147483647 h 586"/>
              <a:gd name="T24" fmla="*/ 2147483647 w 595"/>
              <a:gd name="T25" fmla="*/ 2147483647 h 586"/>
              <a:gd name="T26" fmla="*/ 2147483647 w 595"/>
              <a:gd name="T27" fmla="*/ 2147483647 h 586"/>
              <a:gd name="T28" fmla="*/ 2147483647 w 595"/>
              <a:gd name="T29" fmla="*/ 2147483647 h 586"/>
              <a:gd name="T30" fmla="*/ 2147483647 w 595"/>
              <a:gd name="T31" fmla="*/ 2147483647 h 586"/>
              <a:gd name="T32" fmla="*/ 2147483647 w 595"/>
              <a:gd name="T33" fmla="*/ 2147483647 h 586"/>
              <a:gd name="T34" fmla="*/ 2147483647 w 595"/>
              <a:gd name="T35" fmla="*/ 2147483647 h 586"/>
              <a:gd name="T36" fmla="*/ 2147483647 w 595"/>
              <a:gd name="T37" fmla="*/ 2147483647 h 586"/>
              <a:gd name="T38" fmla="*/ 2147483647 w 595"/>
              <a:gd name="T39" fmla="*/ 0 h 586"/>
              <a:gd name="T40" fmla="*/ 2147483647 w 595"/>
              <a:gd name="T41" fmla="*/ 2147483647 h 586"/>
              <a:gd name="T42" fmla="*/ 2147483647 w 595"/>
              <a:gd name="T43" fmla="*/ 2147483647 h 586"/>
              <a:gd name="T44" fmla="*/ 2147483647 w 595"/>
              <a:gd name="T45" fmla="*/ 2147483647 h 586"/>
              <a:gd name="T46" fmla="*/ 2147483647 w 595"/>
              <a:gd name="T47" fmla="*/ 2147483647 h 586"/>
              <a:gd name="T48" fmla="*/ 0 w 595"/>
              <a:gd name="T49" fmla="*/ 2147483647 h 58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595"/>
              <a:gd name="T76" fmla="*/ 0 h 586"/>
              <a:gd name="T77" fmla="*/ 595 w 595"/>
              <a:gd name="T78" fmla="*/ 586 h 58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595" h="586">
                <a:moveTo>
                  <a:pt x="0" y="140"/>
                </a:moveTo>
                <a:lnTo>
                  <a:pt x="19" y="221"/>
                </a:lnTo>
                <a:lnTo>
                  <a:pt x="56" y="213"/>
                </a:lnTo>
                <a:lnTo>
                  <a:pt x="118" y="486"/>
                </a:lnTo>
                <a:lnTo>
                  <a:pt x="84" y="494"/>
                </a:lnTo>
                <a:lnTo>
                  <a:pt x="105" y="586"/>
                </a:lnTo>
                <a:lnTo>
                  <a:pt x="227" y="559"/>
                </a:lnTo>
                <a:lnTo>
                  <a:pt x="219" y="524"/>
                </a:lnTo>
                <a:lnTo>
                  <a:pt x="474" y="459"/>
                </a:lnTo>
                <a:lnTo>
                  <a:pt x="484" y="499"/>
                </a:lnTo>
                <a:lnTo>
                  <a:pt x="595" y="466"/>
                </a:lnTo>
                <a:lnTo>
                  <a:pt x="578" y="377"/>
                </a:lnTo>
                <a:lnTo>
                  <a:pt x="535" y="387"/>
                </a:lnTo>
                <a:lnTo>
                  <a:pt x="525" y="336"/>
                </a:lnTo>
                <a:lnTo>
                  <a:pt x="587" y="323"/>
                </a:lnTo>
                <a:lnTo>
                  <a:pt x="542" y="126"/>
                </a:lnTo>
                <a:lnTo>
                  <a:pt x="480" y="140"/>
                </a:lnTo>
                <a:lnTo>
                  <a:pt x="469" y="93"/>
                </a:lnTo>
                <a:lnTo>
                  <a:pt x="509" y="83"/>
                </a:lnTo>
                <a:lnTo>
                  <a:pt x="490" y="0"/>
                </a:lnTo>
                <a:lnTo>
                  <a:pt x="365" y="29"/>
                </a:lnTo>
                <a:lnTo>
                  <a:pt x="375" y="67"/>
                </a:lnTo>
                <a:lnTo>
                  <a:pt x="112" y="128"/>
                </a:lnTo>
                <a:lnTo>
                  <a:pt x="107" y="106"/>
                </a:lnTo>
                <a:lnTo>
                  <a:pt x="0" y="14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4" name="Freeform 105" descr="20%"/>
          <p:cNvSpPr>
            <a:spLocks/>
          </p:cNvSpPr>
          <p:nvPr/>
        </p:nvSpPr>
        <p:spPr bwMode="auto">
          <a:xfrm>
            <a:off x="1897063" y="3214688"/>
            <a:ext cx="592137" cy="339725"/>
          </a:xfrm>
          <a:custGeom>
            <a:avLst/>
            <a:gdLst>
              <a:gd name="T0" fmla="*/ 0 w 498"/>
              <a:gd name="T1" fmla="*/ 2147483647 h 254"/>
              <a:gd name="T2" fmla="*/ 2147483647 w 498"/>
              <a:gd name="T3" fmla="*/ 2147483647 h 254"/>
              <a:gd name="T4" fmla="*/ 2147483647 w 498"/>
              <a:gd name="T5" fmla="*/ 0 h 254"/>
              <a:gd name="T6" fmla="*/ 2147483647 w 498"/>
              <a:gd name="T7" fmla="*/ 0 h 254"/>
              <a:gd name="T8" fmla="*/ 2147483647 w 498"/>
              <a:gd name="T9" fmla="*/ 2147483647 h 254"/>
              <a:gd name="T10" fmla="*/ 2147483647 w 498"/>
              <a:gd name="T11" fmla="*/ 2147483647 h 254"/>
              <a:gd name="T12" fmla="*/ 2147483647 w 498"/>
              <a:gd name="T13" fmla="*/ 2147483647 h 254"/>
              <a:gd name="T14" fmla="*/ 2147483647 w 498"/>
              <a:gd name="T15" fmla="*/ 2147483647 h 254"/>
              <a:gd name="T16" fmla="*/ 2147483647 w 498"/>
              <a:gd name="T17" fmla="*/ 2147483647 h 254"/>
              <a:gd name="T18" fmla="*/ 2147483647 w 498"/>
              <a:gd name="T19" fmla="*/ 2147483647 h 254"/>
              <a:gd name="T20" fmla="*/ 2147483647 w 498"/>
              <a:gd name="T21" fmla="*/ 2147483647 h 254"/>
              <a:gd name="T22" fmla="*/ 0 w 498"/>
              <a:gd name="T23" fmla="*/ 2147483647 h 254"/>
              <a:gd name="T24" fmla="*/ 0 w 498"/>
              <a:gd name="T25" fmla="*/ 2147483647 h 25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498"/>
              <a:gd name="T40" fmla="*/ 0 h 254"/>
              <a:gd name="T41" fmla="*/ 498 w 498"/>
              <a:gd name="T42" fmla="*/ 254 h 254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498" h="254">
                <a:moveTo>
                  <a:pt x="0" y="22"/>
                </a:moveTo>
                <a:lnTo>
                  <a:pt x="149" y="22"/>
                </a:lnTo>
                <a:lnTo>
                  <a:pt x="149" y="0"/>
                </a:lnTo>
                <a:lnTo>
                  <a:pt x="342" y="0"/>
                </a:lnTo>
                <a:lnTo>
                  <a:pt x="342" y="24"/>
                </a:lnTo>
                <a:lnTo>
                  <a:pt x="498" y="24"/>
                </a:lnTo>
                <a:lnTo>
                  <a:pt x="498" y="254"/>
                </a:lnTo>
                <a:lnTo>
                  <a:pt x="402" y="254"/>
                </a:lnTo>
                <a:lnTo>
                  <a:pt x="402" y="190"/>
                </a:lnTo>
                <a:lnTo>
                  <a:pt x="107" y="190"/>
                </a:lnTo>
                <a:lnTo>
                  <a:pt x="107" y="253"/>
                </a:lnTo>
                <a:lnTo>
                  <a:pt x="0" y="253"/>
                </a:lnTo>
                <a:lnTo>
                  <a:pt x="0" y="22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5" name="Freeform 106" descr="20%"/>
          <p:cNvSpPr>
            <a:spLocks/>
          </p:cNvSpPr>
          <p:nvPr/>
        </p:nvSpPr>
        <p:spPr bwMode="auto">
          <a:xfrm>
            <a:off x="1897063" y="3665538"/>
            <a:ext cx="592137" cy="306387"/>
          </a:xfrm>
          <a:custGeom>
            <a:avLst/>
            <a:gdLst>
              <a:gd name="T0" fmla="*/ 0 w 503"/>
              <a:gd name="T1" fmla="*/ 0 h 229"/>
              <a:gd name="T2" fmla="*/ 2147483647 w 503"/>
              <a:gd name="T3" fmla="*/ 0 h 229"/>
              <a:gd name="T4" fmla="*/ 2147483647 w 503"/>
              <a:gd name="T5" fmla="*/ 2147483647 h 229"/>
              <a:gd name="T6" fmla="*/ 2147483647 w 503"/>
              <a:gd name="T7" fmla="*/ 2147483647 h 229"/>
              <a:gd name="T8" fmla="*/ 2147483647 w 503"/>
              <a:gd name="T9" fmla="*/ 2147483647 h 229"/>
              <a:gd name="T10" fmla="*/ 2147483647 w 503"/>
              <a:gd name="T11" fmla="*/ 2147483647 h 229"/>
              <a:gd name="T12" fmla="*/ 2147483647 w 503"/>
              <a:gd name="T13" fmla="*/ 2147483647 h 229"/>
              <a:gd name="T14" fmla="*/ 2147483647 w 503"/>
              <a:gd name="T15" fmla="*/ 2147483647 h 229"/>
              <a:gd name="T16" fmla="*/ 0 w 503"/>
              <a:gd name="T17" fmla="*/ 0 h 22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03"/>
              <a:gd name="T28" fmla="*/ 0 h 229"/>
              <a:gd name="T29" fmla="*/ 503 w 503"/>
              <a:gd name="T30" fmla="*/ 229 h 22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03" h="229">
                <a:moveTo>
                  <a:pt x="0" y="0"/>
                </a:moveTo>
                <a:lnTo>
                  <a:pt x="503" y="0"/>
                </a:lnTo>
                <a:lnTo>
                  <a:pt x="503" y="229"/>
                </a:lnTo>
                <a:lnTo>
                  <a:pt x="399" y="229"/>
                </a:lnTo>
                <a:lnTo>
                  <a:pt x="399" y="168"/>
                </a:lnTo>
                <a:lnTo>
                  <a:pt x="106" y="168"/>
                </a:lnTo>
                <a:lnTo>
                  <a:pt x="106" y="229"/>
                </a:lnTo>
                <a:lnTo>
                  <a:pt x="2" y="229"/>
                </a:lnTo>
                <a:lnTo>
                  <a:pt x="0" y="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6" name="Freeform 108" descr="20%"/>
          <p:cNvSpPr>
            <a:spLocks/>
          </p:cNvSpPr>
          <p:nvPr/>
        </p:nvSpPr>
        <p:spPr bwMode="auto">
          <a:xfrm>
            <a:off x="1962150" y="4117975"/>
            <a:ext cx="522288" cy="257175"/>
          </a:xfrm>
          <a:custGeom>
            <a:avLst/>
            <a:gdLst>
              <a:gd name="T0" fmla="*/ 0 w 496"/>
              <a:gd name="T1" fmla="*/ 0 h 165"/>
              <a:gd name="T2" fmla="*/ 0 w 496"/>
              <a:gd name="T3" fmla="*/ 2147483647 h 165"/>
              <a:gd name="T4" fmla="*/ 2147483647 w 496"/>
              <a:gd name="T5" fmla="*/ 2147483647 h 165"/>
              <a:gd name="T6" fmla="*/ 2147483647 w 496"/>
              <a:gd name="T7" fmla="*/ 2147483647 h 165"/>
              <a:gd name="T8" fmla="*/ 2147483647 w 496"/>
              <a:gd name="T9" fmla="*/ 2147483647 h 165"/>
              <a:gd name="T10" fmla="*/ 2147483647 w 496"/>
              <a:gd name="T11" fmla="*/ 2147483647 h 165"/>
              <a:gd name="T12" fmla="*/ 2147483647 w 496"/>
              <a:gd name="T13" fmla="*/ 2147483647 h 165"/>
              <a:gd name="T14" fmla="*/ 2147483647 w 496"/>
              <a:gd name="T15" fmla="*/ 0 h 165"/>
              <a:gd name="T16" fmla="*/ 0 w 496"/>
              <a:gd name="T17" fmla="*/ 0 h 16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96"/>
              <a:gd name="T28" fmla="*/ 0 h 165"/>
              <a:gd name="T29" fmla="*/ 496 w 496"/>
              <a:gd name="T30" fmla="*/ 165 h 16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96" h="165">
                <a:moveTo>
                  <a:pt x="0" y="0"/>
                </a:moveTo>
                <a:lnTo>
                  <a:pt x="0" y="120"/>
                </a:lnTo>
                <a:lnTo>
                  <a:pt x="170" y="120"/>
                </a:lnTo>
                <a:lnTo>
                  <a:pt x="170" y="165"/>
                </a:lnTo>
                <a:lnTo>
                  <a:pt x="347" y="165"/>
                </a:lnTo>
                <a:lnTo>
                  <a:pt x="347" y="120"/>
                </a:lnTo>
                <a:lnTo>
                  <a:pt x="496" y="120"/>
                </a:lnTo>
                <a:lnTo>
                  <a:pt x="496" y="0"/>
                </a:lnTo>
                <a:lnTo>
                  <a:pt x="0" y="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7" name="Freeform 109" descr="20%"/>
          <p:cNvSpPr>
            <a:spLocks/>
          </p:cNvSpPr>
          <p:nvPr/>
        </p:nvSpPr>
        <p:spPr bwMode="auto">
          <a:xfrm>
            <a:off x="1962150" y="4375150"/>
            <a:ext cx="522288" cy="193675"/>
          </a:xfrm>
          <a:custGeom>
            <a:avLst/>
            <a:gdLst>
              <a:gd name="T0" fmla="*/ 0 w 496"/>
              <a:gd name="T1" fmla="*/ 0 h 165"/>
              <a:gd name="T2" fmla="*/ 0 w 496"/>
              <a:gd name="T3" fmla="*/ 2147483647 h 165"/>
              <a:gd name="T4" fmla="*/ 2147483647 w 496"/>
              <a:gd name="T5" fmla="*/ 2147483647 h 165"/>
              <a:gd name="T6" fmla="*/ 2147483647 w 496"/>
              <a:gd name="T7" fmla="*/ 2147483647 h 165"/>
              <a:gd name="T8" fmla="*/ 2147483647 w 496"/>
              <a:gd name="T9" fmla="*/ 2147483647 h 165"/>
              <a:gd name="T10" fmla="*/ 2147483647 w 496"/>
              <a:gd name="T11" fmla="*/ 2147483647 h 165"/>
              <a:gd name="T12" fmla="*/ 2147483647 w 496"/>
              <a:gd name="T13" fmla="*/ 2147483647 h 165"/>
              <a:gd name="T14" fmla="*/ 2147483647 w 496"/>
              <a:gd name="T15" fmla="*/ 0 h 165"/>
              <a:gd name="T16" fmla="*/ 0 w 496"/>
              <a:gd name="T17" fmla="*/ 0 h 16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96"/>
              <a:gd name="T28" fmla="*/ 0 h 165"/>
              <a:gd name="T29" fmla="*/ 496 w 496"/>
              <a:gd name="T30" fmla="*/ 165 h 16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96" h="165">
                <a:moveTo>
                  <a:pt x="0" y="0"/>
                </a:moveTo>
                <a:lnTo>
                  <a:pt x="0" y="120"/>
                </a:lnTo>
                <a:lnTo>
                  <a:pt x="170" y="120"/>
                </a:lnTo>
                <a:lnTo>
                  <a:pt x="170" y="165"/>
                </a:lnTo>
                <a:lnTo>
                  <a:pt x="347" y="165"/>
                </a:lnTo>
                <a:lnTo>
                  <a:pt x="347" y="120"/>
                </a:lnTo>
                <a:lnTo>
                  <a:pt x="496" y="120"/>
                </a:lnTo>
                <a:lnTo>
                  <a:pt x="496" y="0"/>
                </a:lnTo>
                <a:lnTo>
                  <a:pt x="0" y="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8" name="Rectangle 112" descr="20%"/>
          <p:cNvSpPr>
            <a:spLocks noChangeArrowheads="1"/>
          </p:cNvSpPr>
          <p:nvPr/>
        </p:nvSpPr>
        <p:spPr bwMode="auto">
          <a:xfrm>
            <a:off x="2092325" y="2890838"/>
            <a:ext cx="211138" cy="269875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89" name="Line 116"/>
          <p:cNvSpPr>
            <a:spLocks noChangeShapeType="1"/>
          </p:cNvSpPr>
          <p:nvPr/>
        </p:nvSpPr>
        <p:spPr bwMode="auto">
          <a:xfrm rot="16648432" flipV="1">
            <a:off x="1217613" y="2530475"/>
            <a:ext cx="1588" cy="7778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90" name="Line 117"/>
          <p:cNvSpPr>
            <a:spLocks noChangeShapeType="1"/>
          </p:cNvSpPr>
          <p:nvPr/>
        </p:nvSpPr>
        <p:spPr bwMode="auto">
          <a:xfrm rot="16648432" flipV="1">
            <a:off x="1175544" y="2632869"/>
            <a:ext cx="1588" cy="1333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091" name="Text Box 122"/>
          <p:cNvSpPr txBox="1">
            <a:spLocks noChangeArrowheads="1"/>
          </p:cNvSpPr>
          <p:nvPr/>
        </p:nvSpPr>
        <p:spPr bwMode="auto">
          <a:xfrm>
            <a:off x="1374775" y="3665538"/>
            <a:ext cx="2603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J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2" name="Text Box 123"/>
          <p:cNvSpPr txBox="1">
            <a:spLocks noChangeArrowheads="1"/>
          </p:cNvSpPr>
          <p:nvPr/>
        </p:nvSpPr>
        <p:spPr bwMode="auto">
          <a:xfrm>
            <a:off x="2092325" y="4116388"/>
            <a:ext cx="2603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C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3" name="Text Box 124"/>
          <p:cNvSpPr txBox="1">
            <a:spLocks noChangeArrowheads="1"/>
          </p:cNvSpPr>
          <p:nvPr/>
        </p:nvSpPr>
        <p:spPr bwMode="auto">
          <a:xfrm>
            <a:off x="2092325" y="4375150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D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4" name="Text Box 125"/>
          <p:cNvSpPr txBox="1">
            <a:spLocks noChangeArrowheads="1"/>
          </p:cNvSpPr>
          <p:nvPr/>
        </p:nvSpPr>
        <p:spPr bwMode="auto">
          <a:xfrm>
            <a:off x="852488" y="3924300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P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5" name="Text Box 121"/>
          <p:cNvSpPr txBox="1">
            <a:spLocks noChangeArrowheads="1"/>
          </p:cNvSpPr>
          <p:nvPr/>
        </p:nvSpPr>
        <p:spPr bwMode="auto">
          <a:xfrm>
            <a:off x="2092325" y="3665538"/>
            <a:ext cx="2603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B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6" name="Text Box 118"/>
          <p:cNvSpPr txBox="1">
            <a:spLocks noChangeArrowheads="1"/>
          </p:cNvSpPr>
          <p:nvPr/>
        </p:nvSpPr>
        <p:spPr bwMode="auto">
          <a:xfrm>
            <a:off x="1374775" y="3216275"/>
            <a:ext cx="2127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I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7" name="Rectangle 30" descr="淺色右斜對角線"/>
          <p:cNvSpPr>
            <a:spLocks noChangeArrowheads="1"/>
          </p:cNvSpPr>
          <p:nvPr/>
        </p:nvSpPr>
        <p:spPr bwMode="auto">
          <a:xfrm>
            <a:off x="1196975" y="4160838"/>
            <a:ext cx="522288" cy="590550"/>
          </a:xfrm>
          <a:prstGeom prst="rect">
            <a:avLst/>
          </a:prstGeom>
          <a:pattFill prst="ltUpDiag">
            <a:fgClr>
              <a:srgbClr val="C0C0C0"/>
            </a:fgClr>
            <a:bgClr>
              <a:srgbClr val="FFFFFF"/>
            </a:bgClr>
          </a:patt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S</a:t>
            </a:r>
            <a:endParaRPr lang="en-US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8" name="Text Box 119"/>
          <p:cNvSpPr txBox="1">
            <a:spLocks noChangeArrowheads="1"/>
          </p:cNvSpPr>
          <p:nvPr/>
        </p:nvSpPr>
        <p:spPr bwMode="auto">
          <a:xfrm>
            <a:off x="2092325" y="3216275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A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99" name="Text Box 143"/>
          <p:cNvSpPr txBox="1">
            <a:spLocks noChangeArrowheads="1"/>
          </p:cNvSpPr>
          <p:nvPr/>
        </p:nvSpPr>
        <p:spPr bwMode="auto">
          <a:xfrm>
            <a:off x="2940050" y="3536950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K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00" name="Text Box 146"/>
          <p:cNvSpPr txBox="1">
            <a:spLocks noChangeArrowheads="1"/>
          </p:cNvSpPr>
          <p:nvPr/>
        </p:nvSpPr>
        <p:spPr bwMode="auto">
          <a:xfrm>
            <a:off x="2852738" y="4232275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L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01" name="Text Box 148"/>
          <p:cNvSpPr txBox="1">
            <a:spLocks noChangeArrowheads="1"/>
          </p:cNvSpPr>
          <p:nvPr/>
        </p:nvSpPr>
        <p:spPr bwMode="auto">
          <a:xfrm>
            <a:off x="3856038" y="2955925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R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02" name="Text Box 149"/>
          <p:cNvSpPr txBox="1">
            <a:spLocks noChangeArrowheads="1"/>
          </p:cNvSpPr>
          <p:nvPr/>
        </p:nvSpPr>
        <p:spPr bwMode="auto">
          <a:xfrm>
            <a:off x="2932113" y="3600450"/>
            <a:ext cx="18415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03" name="Rectangle 155"/>
          <p:cNvSpPr>
            <a:spLocks noChangeArrowheads="1"/>
          </p:cNvSpPr>
          <p:nvPr/>
        </p:nvSpPr>
        <p:spPr bwMode="auto">
          <a:xfrm rot="-1562325">
            <a:off x="5445125" y="3584575"/>
            <a:ext cx="195263" cy="127000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04" name="Rectangle 158"/>
          <p:cNvSpPr>
            <a:spLocks noChangeArrowheads="1"/>
          </p:cNvSpPr>
          <p:nvPr/>
        </p:nvSpPr>
        <p:spPr bwMode="auto">
          <a:xfrm rot="-1187513">
            <a:off x="5445125" y="3944938"/>
            <a:ext cx="207963" cy="258762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05" name="Rectangle 160" descr="10%"/>
          <p:cNvSpPr>
            <a:spLocks noChangeArrowheads="1"/>
          </p:cNvSpPr>
          <p:nvPr/>
        </p:nvSpPr>
        <p:spPr bwMode="auto">
          <a:xfrm>
            <a:off x="3462338" y="3214688"/>
            <a:ext cx="458787" cy="760412"/>
          </a:xfrm>
          <a:prstGeom prst="rect">
            <a:avLst/>
          </a:prstGeom>
          <a:pattFill prst="pct10">
            <a:fgClr>
              <a:schemeClr val="folHlink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06" name="Text Box 153"/>
          <p:cNvSpPr txBox="1">
            <a:spLocks noChangeArrowheads="1"/>
          </p:cNvSpPr>
          <p:nvPr/>
        </p:nvSpPr>
        <p:spPr bwMode="auto">
          <a:xfrm>
            <a:off x="3500438" y="4305300"/>
            <a:ext cx="641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zh-TW" altLang="en-US">
                <a:latin typeface="標楷體" pitchFamily="65" charset="-120"/>
                <a:ea typeface="標楷體" pitchFamily="65" charset="-120"/>
              </a:rPr>
              <a:t>排球場</a:t>
            </a:r>
          </a:p>
        </p:txBody>
      </p:sp>
      <p:sp>
        <p:nvSpPr>
          <p:cNvPr id="2107" name="Text Box 172"/>
          <p:cNvSpPr txBox="1">
            <a:spLocks noChangeArrowheads="1"/>
          </p:cNvSpPr>
          <p:nvPr/>
        </p:nvSpPr>
        <p:spPr bwMode="auto">
          <a:xfrm>
            <a:off x="938213" y="5740400"/>
            <a:ext cx="549275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 lIns="91431" tIns="45716" rIns="91431" bIns="45716">
            <a:spAutoFit/>
          </a:bodyPr>
          <a:lstStyle/>
          <a:p>
            <a:pPr algn="l"/>
            <a:endParaRPr lang="zh-TW" altLang="zh-TW" sz="2400" b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08" name="Text Box 175"/>
          <p:cNvSpPr txBox="1">
            <a:spLocks noChangeArrowheads="1"/>
          </p:cNvSpPr>
          <p:nvPr/>
        </p:nvSpPr>
        <p:spPr bwMode="auto">
          <a:xfrm rot="328264">
            <a:off x="3068638" y="5745163"/>
            <a:ext cx="2476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 sz="1000" b="0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M</a:t>
            </a:r>
            <a:endParaRPr lang="en-US" altLang="zh-TW" sz="2400" b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09" name="Text Box 181"/>
          <p:cNvSpPr txBox="1">
            <a:spLocks noChangeArrowheads="1"/>
          </p:cNvSpPr>
          <p:nvPr/>
        </p:nvSpPr>
        <p:spPr bwMode="auto">
          <a:xfrm>
            <a:off x="4703763" y="5470525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 b="0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F</a:t>
            </a:r>
            <a:endParaRPr lang="en-US" altLang="zh-TW" sz="2400" b="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10" name="Freeform 41" descr="20%"/>
          <p:cNvSpPr>
            <a:spLocks/>
          </p:cNvSpPr>
          <p:nvPr/>
        </p:nvSpPr>
        <p:spPr bwMode="auto">
          <a:xfrm>
            <a:off x="3789363" y="6032500"/>
            <a:ext cx="914400" cy="581025"/>
          </a:xfrm>
          <a:custGeom>
            <a:avLst/>
            <a:gdLst>
              <a:gd name="T0" fmla="*/ 0 w 792"/>
              <a:gd name="T1" fmla="*/ 2147483647 h 472"/>
              <a:gd name="T2" fmla="*/ 2147483647 w 792"/>
              <a:gd name="T3" fmla="*/ 2147483647 h 472"/>
              <a:gd name="T4" fmla="*/ 2147483647 w 792"/>
              <a:gd name="T5" fmla="*/ 2147483647 h 472"/>
              <a:gd name="T6" fmla="*/ 2147483647 w 792"/>
              <a:gd name="T7" fmla="*/ 2147483647 h 472"/>
              <a:gd name="T8" fmla="*/ 2147483647 w 792"/>
              <a:gd name="T9" fmla="*/ 2147483647 h 472"/>
              <a:gd name="T10" fmla="*/ 2147483647 w 792"/>
              <a:gd name="T11" fmla="*/ 0 h 472"/>
              <a:gd name="T12" fmla="*/ 2147483647 w 792"/>
              <a:gd name="T13" fmla="*/ 2147483647 h 472"/>
              <a:gd name="T14" fmla="*/ 2147483647 w 792"/>
              <a:gd name="T15" fmla="*/ 2147483647 h 472"/>
              <a:gd name="T16" fmla="*/ 2147483647 w 792"/>
              <a:gd name="T17" fmla="*/ 2147483647 h 472"/>
              <a:gd name="T18" fmla="*/ 2147483647 w 792"/>
              <a:gd name="T19" fmla="*/ 2147483647 h 472"/>
              <a:gd name="T20" fmla="*/ 2147483647 w 792"/>
              <a:gd name="T21" fmla="*/ 2147483647 h 472"/>
              <a:gd name="T22" fmla="*/ 2147483647 w 792"/>
              <a:gd name="T23" fmla="*/ 2147483647 h 472"/>
              <a:gd name="T24" fmla="*/ 2147483647 w 792"/>
              <a:gd name="T25" fmla="*/ 2147483647 h 472"/>
              <a:gd name="T26" fmla="*/ 2147483647 w 792"/>
              <a:gd name="T27" fmla="*/ 2147483647 h 472"/>
              <a:gd name="T28" fmla="*/ 2147483647 w 792"/>
              <a:gd name="T29" fmla="*/ 2147483647 h 472"/>
              <a:gd name="T30" fmla="*/ 2147483647 w 792"/>
              <a:gd name="T31" fmla="*/ 2147483647 h 472"/>
              <a:gd name="T32" fmla="*/ 0 w 792"/>
              <a:gd name="T33" fmla="*/ 2147483647 h 472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792"/>
              <a:gd name="T52" fmla="*/ 0 h 472"/>
              <a:gd name="T53" fmla="*/ 792 w 792"/>
              <a:gd name="T54" fmla="*/ 472 h 472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792" h="472">
                <a:moveTo>
                  <a:pt x="0" y="180"/>
                </a:moveTo>
                <a:lnTo>
                  <a:pt x="101" y="156"/>
                </a:lnTo>
                <a:lnTo>
                  <a:pt x="136" y="308"/>
                </a:lnTo>
                <a:lnTo>
                  <a:pt x="660" y="173"/>
                </a:lnTo>
                <a:lnTo>
                  <a:pt x="626" y="22"/>
                </a:lnTo>
                <a:lnTo>
                  <a:pt x="722" y="0"/>
                </a:lnTo>
                <a:lnTo>
                  <a:pt x="792" y="293"/>
                </a:lnTo>
                <a:lnTo>
                  <a:pt x="693" y="318"/>
                </a:lnTo>
                <a:lnTo>
                  <a:pt x="682" y="271"/>
                </a:lnTo>
                <a:lnTo>
                  <a:pt x="479" y="329"/>
                </a:lnTo>
                <a:lnTo>
                  <a:pt x="492" y="373"/>
                </a:lnTo>
                <a:lnTo>
                  <a:pt x="385" y="400"/>
                </a:lnTo>
                <a:lnTo>
                  <a:pt x="375" y="361"/>
                </a:lnTo>
                <a:lnTo>
                  <a:pt x="163" y="416"/>
                </a:lnTo>
                <a:lnTo>
                  <a:pt x="170" y="442"/>
                </a:lnTo>
                <a:lnTo>
                  <a:pt x="63" y="472"/>
                </a:lnTo>
                <a:lnTo>
                  <a:pt x="0" y="180"/>
                </a:lnTo>
                <a:close/>
              </a:path>
            </a:pathLst>
          </a:cu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11" name="Rectangle 185" descr="10%"/>
          <p:cNvSpPr>
            <a:spLocks noChangeArrowheads="1"/>
          </p:cNvSpPr>
          <p:nvPr/>
        </p:nvSpPr>
        <p:spPr bwMode="auto">
          <a:xfrm rot="-726741">
            <a:off x="3201988" y="6181725"/>
            <a:ext cx="414337" cy="331788"/>
          </a:xfrm>
          <a:prstGeom prst="rect">
            <a:avLst/>
          </a:prstGeom>
          <a:pattFill prst="pct10">
            <a:fgClr>
              <a:schemeClr val="folHlink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12" name="Text Box 186"/>
          <p:cNvSpPr txBox="1">
            <a:spLocks noChangeArrowheads="1"/>
          </p:cNvSpPr>
          <p:nvPr/>
        </p:nvSpPr>
        <p:spPr bwMode="auto">
          <a:xfrm>
            <a:off x="3136900" y="6246813"/>
            <a:ext cx="565150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zh-TW" altLang="en-US" sz="1000" b="0">
                <a:latin typeface="標楷體" pitchFamily="65" charset="-120"/>
                <a:ea typeface="標楷體" pitchFamily="65" charset="-120"/>
              </a:rPr>
              <a:t>網球場</a:t>
            </a:r>
            <a:endParaRPr lang="zh-TW" altLang="en-US" sz="2400" b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13" name="Text Box 187"/>
          <p:cNvSpPr txBox="1">
            <a:spLocks noChangeArrowheads="1"/>
          </p:cNvSpPr>
          <p:nvPr/>
        </p:nvSpPr>
        <p:spPr bwMode="auto">
          <a:xfrm>
            <a:off x="4149725" y="6321425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 b="0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G</a:t>
            </a:r>
            <a:endParaRPr lang="en-US" altLang="zh-TW" sz="2400" b="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14" name="Text Box 194"/>
          <p:cNvSpPr txBox="1">
            <a:spLocks noChangeArrowheads="1"/>
          </p:cNvSpPr>
          <p:nvPr/>
        </p:nvSpPr>
        <p:spPr bwMode="auto">
          <a:xfrm rot="-801120">
            <a:off x="5300663" y="6465888"/>
            <a:ext cx="366712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 lIns="91431" tIns="45716" rIns="91431" bIns="45716">
            <a:spAutoFit/>
          </a:bodyPr>
          <a:lstStyle/>
          <a:p>
            <a:pPr algn="l"/>
            <a:r>
              <a:rPr lang="zh-TW" altLang="en-US">
                <a:latin typeface="標楷體" pitchFamily="65" charset="-120"/>
                <a:ea typeface="標楷體" pitchFamily="65" charset="-120"/>
              </a:rPr>
              <a:t>第  一  宿  舍</a:t>
            </a:r>
            <a:endParaRPr lang="zh-TW" altLang="en-US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15" name="Text Box 196"/>
          <p:cNvSpPr txBox="1">
            <a:spLocks noChangeArrowheads="1"/>
          </p:cNvSpPr>
          <p:nvPr/>
        </p:nvSpPr>
        <p:spPr bwMode="auto">
          <a:xfrm rot="-553055">
            <a:off x="3068638" y="6956425"/>
            <a:ext cx="731837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lIns="91431" tIns="45716" rIns="91431" bIns="45716">
            <a:spAutoFit/>
          </a:bodyPr>
          <a:lstStyle/>
          <a:p>
            <a:pPr algn="l"/>
            <a:r>
              <a:rPr lang="zh-TW" altLang="en-US">
                <a:latin typeface="標楷體" pitchFamily="65" charset="-120"/>
                <a:ea typeface="標楷體" pitchFamily="65" charset="-120"/>
              </a:rPr>
              <a:t>第六宿舍</a:t>
            </a:r>
          </a:p>
          <a:p>
            <a:pPr algn="l"/>
            <a:endParaRPr lang="en-US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16" name="Text Box 200"/>
          <p:cNvSpPr txBox="1">
            <a:spLocks noChangeArrowheads="1"/>
          </p:cNvSpPr>
          <p:nvPr/>
        </p:nvSpPr>
        <p:spPr bwMode="auto">
          <a:xfrm rot="-1014181">
            <a:off x="4178300" y="7843838"/>
            <a:ext cx="10985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zh-TW" altLang="en-US">
                <a:latin typeface="標楷體" pitchFamily="65" charset="-120"/>
                <a:ea typeface="標楷體" pitchFamily="65" charset="-120"/>
              </a:rPr>
              <a:t>籃   球   場</a:t>
            </a:r>
            <a:endParaRPr lang="zh-TW" altLang="en-US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17" name="Rectangle 203"/>
          <p:cNvSpPr>
            <a:spLocks noChangeArrowheads="1"/>
          </p:cNvSpPr>
          <p:nvPr/>
        </p:nvSpPr>
        <p:spPr bwMode="auto">
          <a:xfrm rot="-995717">
            <a:off x="5707063" y="8280400"/>
            <a:ext cx="163512" cy="115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18" name="Line 204"/>
          <p:cNvSpPr>
            <a:spLocks noChangeShapeType="1"/>
          </p:cNvSpPr>
          <p:nvPr/>
        </p:nvSpPr>
        <p:spPr bwMode="auto">
          <a:xfrm>
            <a:off x="5551488" y="7859713"/>
            <a:ext cx="69850" cy="1365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19" name="Line 205"/>
          <p:cNvSpPr>
            <a:spLocks noChangeShapeType="1"/>
          </p:cNvSpPr>
          <p:nvPr/>
        </p:nvSpPr>
        <p:spPr bwMode="auto">
          <a:xfrm>
            <a:off x="5683250" y="7794625"/>
            <a:ext cx="68263" cy="1365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20" name="Line 207"/>
          <p:cNvSpPr>
            <a:spLocks noChangeShapeType="1"/>
          </p:cNvSpPr>
          <p:nvPr/>
        </p:nvSpPr>
        <p:spPr bwMode="auto">
          <a:xfrm rot="-3869751">
            <a:off x="3302001" y="6792912"/>
            <a:ext cx="68262" cy="1381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21" name="Line 208"/>
          <p:cNvSpPr>
            <a:spLocks noChangeShapeType="1"/>
          </p:cNvSpPr>
          <p:nvPr/>
        </p:nvSpPr>
        <p:spPr bwMode="auto">
          <a:xfrm rot="-3869751">
            <a:off x="3302001" y="6662737"/>
            <a:ext cx="68262" cy="1381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22" name="Freeform 221"/>
          <p:cNvSpPr>
            <a:spLocks/>
          </p:cNvSpPr>
          <p:nvPr/>
        </p:nvSpPr>
        <p:spPr bwMode="auto">
          <a:xfrm rot="344010">
            <a:off x="3022600" y="6853238"/>
            <a:ext cx="327025" cy="193675"/>
          </a:xfrm>
          <a:custGeom>
            <a:avLst/>
            <a:gdLst>
              <a:gd name="T0" fmla="*/ 0 w 621"/>
              <a:gd name="T1" fmla="*/ 2147483647 h 461"/>
              <a:gd name="T2" fmla="*/ 2147483647 w 621"/>
              <a:gd name="T3" fmla="*/ 1927912700 h 461"/>
              <a:gd name="T4" fmla="*/ 2147483647 w 621"/>
              <a:gd name="T5" fmla="*/ 0 h 461"/>
              <a:gd name="T6" fmla="*/ 0 60000 65536"/>
              <a:gd name="T7" fmla="*/ 0 60000 65536"/>
              <a:gd name="T8" fmla="*/ 0 60000 65536"/>
              <a:gd name="T9" fmla="*/ 0 w 621"/>
              <a:gd name="T10" fmla="*/ 0 h 461"/>
              <a:gd name="T11" fmla="*/ 621 w 621"/>
              <a:gd name="T12" fmla="*/ 461 h 46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621" h="461">
                <a:moveTo>
                  <a:pt x="0" y="461"/>
                </a:moveTo>
                <a:lnTo>
                  <a:pt x="147" y="26"/>
                </a:lnTo>
                <a:lnTo>
                  <a:pt x="621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 useBgFill="1">
        <p:nvSpPr>
          <p:cNvPr id="2123" name="Rectangle 222"/>
          <p:cNvSpPr>
            <a:spLocks noChangeArrowheads="1"/>
          </p:cNvSpPr>
          <p:nvPr/>
        </p:nvSpPr>
        <p:spPr bwMode="auto">
          <a:xfrm rot="1159927">
            <a:off x="1439863" y="6053138"/>
            <a:ext cx="768350" cy="215900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24" name="Rectangle 223" descr="20%"/>
          <p:cNvSpPr>
            <a:spLocks noChangeArrowheads="1"/>
          </p:cNvSpPr>
          <p:nvPr/>
        </p:nvSpPr>
        <p:spPr bwMode="auto">
          <a:xfrm rot="1096721">
            <a:off x="1374775" y="6440488"/>
            <a:ext cx="560388" cy="147637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25" name="Freeform 224"/>
          <p:cNvSpPr>
            <a:spLocks/>
          </p:cNvSpPr>
          <p:nvPr/>
        </p:nvSpPr>
        <p:spPr bwMode="auto">
          <a:xfrm>
            <a:off x="657225" y="5859463"/>
            <a:ext cx="2684463" cy="857250"/>
          </a:xfrm>
          <a:custGeom>
            <a:avLst/>
            <a:gdLst>
              <a:gd name="T0" fmla="*/ 0 w 1691"/>
              <a:gd name="T1" fmla="*/ 0 h 540"/>
              <a:gd name="T2" fmla="*/ 2147483647 w 1691"/>
              <a:gd name="T3" fmla="*/ 2147483647 h 540"/>
              <a:gd name="T4" fmla="*/ 2147483647 w 1691"/>
              <a:gd name="T5" fmla="*/ 2147483647 h 540"/>
              <a:gd name="T6" fmla="*/ 2147483647 w 1691"/>
              <a:gd name="T7" fmla="*/ 2147483647 h 540"/>
              <a:gd name="T8" fmla="*/ 0 60000 65536"/>
              <a:gd name="T9" fmla="*/ 0 60000 65536"/>
              <a:gd name="T10" fmla="*/ 0 60000 65536"/>
              <a:gd name="T11" fmla="*/ 0 60000 65536"/>
              <a:gd name="T12" fmla="*/ 0 w 1691"/>
              <a:gd name="T13" fmla="*/ 0 h 540"/>
              <a:gd name="T14" fmla="*/ 1691 w 1691"/>
              <a:gd name="T15" fmla="*/ 540 h 5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91" h="540">
                <a:moveTo>
                  <a:pt x="0" y="0"/>
                </a:moveTo>
                <a:lnTo>
                  <a:pt x="942" y="361"/>
                </a:lnTo>
                <a:lnTo>
                  <a:pt x="1242" y="485"/>
                </a:lnTo>
                <a:lnTo>
                  <a:pt x="1691" y="54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26" name="Text Box 226" descr="60%"/>
          <p:cNvSpPr txBox="1">
            <a:spLocks noChangeArrowheads="1"/>
          </p:cNvSpPr>
          <p:nvPr/>
        </p:nvSpPr>
        <p:spPr bwMode="auto">
          <a:xfrm rot="1225267">
            <a:off x="1370013" y="5984875"/>
            <a:ext cx="8112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>
            <a:spAutoFit/>
          </a:bodyPr>
          <a:lstStyle/>
          <a:p>
            <a:pPr algn="l"/>
            <a:r>
              <a:rPr lang="zh-TW" altLang="en-US" b="0">
                <a:latin typeface="標楷體" pitchFamily="65" charset="-120"/>
                <a:ea typeface="標楷體" pitchFamily="65" charset="-120"/>
              </a:rPr>
              <a:t>第三宿舍</a:t>
            </a:r>
          </a:p>
        </p:txBody>
      </p:sp>
      <p:sp>
        <p:nvSpPr>
          <p:cNvPr id="2127" name="Text Box 227"/>
          <p:cNvSpPr txBox="1">
            <a:spLocks noChangeArrowheads="1"/>
          </p:cNvSpPr>
          <p:nvPr/>
        </p:nvSpPr>
        <p:spPr bwMode="auto">
          <a:xfrm rot="938347">
            <a:off x="1368425" y="6446838"/>
            <a:ext cx="6413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zh-TW" altLang="en-US" sz="900" b="0">
                <a:latin typeface="標楷體" pitchFamily="65" charset="-120"/>
                <a:ea typeface="標楷體" pitchFamily="65" charset="-120"/>
              </a:rPr>
              <a:t>第五宿舍</a:t>
            </a:r>
            <a:endParaRPr lang="zh-TW" altLang="en-US" sz="2400" b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28" name="Line 114"/>
          <p:cNvSpPr>
            <a:spLocks noChangeShapeType="1"/>
          </p:cNvSpPr>
          <p:nvPr/>
        </p:nvSpPr>
        <p:spPr bwMode="auto">
          <a:xfrm>
            <a:off x="2352675" y="2439988"/>
            <a:ext cx="0" cy="1571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29" name="Line 34"/>
          <p:cNvSpPr>
            <a:spLocks noChangeShapeType="1"/>
          </p:cNvSpPr>
          <p:nvPr/>
        </p:nvSpPr>
        <p:spPr bwMode="auto">
          <a:xfrm flipH="1">
            <a:off x="2157413" y="2439988"/>
            <a:ext cx="3175" cy="1492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30" name="Rectangle 245"/>
          <p:cNvSpPr>
            <a:spLocks noChangeArrowheads="1"/>
          </p:cNvSpPr>
          <p:nvPr/>
        </p:nvSpPr>
        <p:spPr bwMode="auto">
          <a:xfrm>
            <a:off x="3201988" y="6891338"/>
            <a:ext cx="138112" cy="1047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endParaRPr lang="zh-TW" altLang="zh-TW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31" name="Text Box 251"/>
          <p:cNvSpPr txBox="1">
            <a:spLocks noChangeArrowheads="1"/>
          </p:cNvSpPr>
          <p:nvPr/>
        </p:nvSpPr>
        <p:spPr bwMode="auto">
          <a:xfrm>
            <a:off x="687388" y="2698750"/>
            <a:ext cx="366712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 lIns="91431" tIns="45716" rIns="91431" bIns="45716">
            <a:spAutoFit/>
          </a:bodyPr>
          <a:lstStyle/>
          <a:p>
            <a:pPr algn="l"/>
            <a:r>
              <a:rPr lang="zh-TW" altLang="en-US">
                <a:latin typeface="標楷體" pitchFamily="65" charset="-120"/>
                <a:ea typeface="標楷體" pitchFamily="65" charset="-120"/>
              </a:rPr>
              <a:t>側門</a:t>
            </a:r>
            <a:endParaRPr lang="zh-TW" altLang="en-US" sz="2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32" name="Text Box 252"/>
          <p:cNvSpPr txBox="1">
            <a:spLocks noChangeArrowheads="1"/>
          </p:cNvSpPr>
          <p:nvPr/>
        </p:nvSpPr>
        <p:spPr bwMode="auto">
          <a:xfrm>
            <a:off x="3036888" y="6954838"/>
            <a:ext cx="366712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 lIns="91431" tIns="45716" rIns="91431" bIns="45716">
            <a:spAutoFit/>
          </a:bodyPr>
          <a:lstStyle/>
          <a:p>
            <a:pPr algn="l"/>
            <a:r>
              <a:rPr lang="zh-TW" altLang="en-US">
                <a:latin typeface="標楷體" pitchFamily="65" charset="-120"/>
                <a:ea typeface="標楷體" pitchFamily="65" charset="-120"/>
              </a:rPr>
              <a:t>後門</a:t>
            </a:r>
          </a:p>
        </p:txBody>
      </p:sp>
      <p:sp>
        <p:nvSpPr>
          <p:cNvPr id="2133" name="Rectangle 274" descr="20%"/>
          <p:cNvSpPr>
            <a:spLocks noChangeArrowheads="1"/>
          </p:cNvSpPr>
          <p:nvPr/>
        </p:nvSpPr>
        <p:spPr bwMode="auto">
          <a:xfrm>
            <a:off x="3397250" y="2505075"/>
            <a:ext cx="636588" cy="193675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34" name="Text Box 147"/>
          <p:cNvSpPr txBox="1">
            <a:spLocks noChangeArrowheads="1"/>
          </p:cNvSpPr>
          <p:nvPr/>
        </p:nvSpPr>
        <p:spPr bwMode="auto">
          <a:xfrm>
            <a:off x="3594100" y="2505075"/>
            <a:ext cx="2603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Q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35" name="Freeform 277"/>
          <p:cNvSpPr>
            <a:spLocks/>
          </p:cNvSpPr>
          <p:nvPr/>
        </p:nvSpPr>
        <p:spPr bwMode="auto">
          <a:xfrm>
            <a:off x="4246563" y="4181475"/>
            <a:ext cx="371475" cy="1052513"/>
          </a:xfrm>
          <a:custGeom>
            <a:avLst/>
            <a:gdLst>
              <a:gd name="T0" fmla="*/ 2147483647 w 304"/>
              <a:gd name="T1" fmla="*/ 0 h 921"/>
              <a:gd name="T2" fmla="*/ 0 w 304"/>
              <a:gd name="T3" fmla="*/ 0 h 921"/>
              <a:gd name="T4" fmla="*/ 2147483647 w 304"/>
              <a:gd name="T5" fmla="*/ 2147483647 h 921"/>
              <a:gd name="T6" fmla="*/ 0 60000 65536"/>
              <a:gd name="T7" fmla="*/ 0 60000 65536"/>
              <a:gd name="T8" fmla="*/ 0 60000 65536"/>
              <a:gd name="T9" fmla="*/ 0 w 304"/>
              <a:gd name="T10" fmla="*/ 0 h 921"/>
              <a:gd name="T11" fmla="*/ 304 w 304"/>
              <a:gd name="T12" fmla="*/ 921 h 92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4" h="921">
                <a:moveTo>
                  <a:pt x="227" y="0"/>
                </a:moveTo>
                <a:lnTo>
                  <a:pt x="0" y="0"/>
                </a:lnTo>
                <a:lnTo>
                  <a:pt x="304" y="921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36" name="Text Box 151" descr="60%"/>
          <p:cNvSpPr txBox="1">
            <a:spLocks noChangeArrowheads="1"/>
          </p:cNvSpPr>
          <p:nvPr/>
        </p:nvSpPr>
        <p:spPr bwMode="auto">
          <a:xfrm rot="-992401">
            <a:off x="4441825" y="4373563"/>
            <a:ext cx="2603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en-US" altLang="zh-TW">
                <a:solidFill>
                  <a:srgbClr val="9900CC"/>
                </a:solidFill>
                <a:latin typeface="標楷體" pitchFamily="65" charset="-120"/>
                <a:ea typeface="標楷體" pitchFamily="65" charset="-120"/>
              </a:rPr>
              <a:t>N</a:t>
            </a:r>
            <a:endParaRPr lang="en-US" altLang="zh-TW" sz="2400">
              <a:solidFill>
                <a:srgbClr val="9900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37" name="Rectangle 370"/>
          <p:cNvSpPr>
            <a:spLocks noChangeArrowheads="1"/>
          </p:cNvSpPr>
          <p:nvPr/>
        </p:nvSpPr>
        <p:spPr bwMode="auto">
          <a:xfrm>
            <a:off x="2492375" y="5529263"/>
            <a:ext cx="142875" cy="215900"/>
          </a:xfrm>
          <a:prstGeom prst="rect">
            <a:avLst/>
          </a:prstGeom>
          <a:solidFill>
            <a:srgbClr val="99FF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38" name="Rectangle 46" descr="20%"/>
          <p:cNvSpPr>
            <a:spLocks noChangeArrowheads="1"/>
          </p:cNvSpPr>
          <p:nvPr/>
        </p:nvSpPr>
        <p:spPr bwMode="auto">
          <a:xfrm rot="-1021139">
            <a:off x="4492625" y="4638675"/>
            <a:ext cx="736600" cy="385763"/>
          </a:xfrm>
          <a:prstGeom prst="rect">
            <a:avLst/>
          </a:prstGeom>
          <a:pattFill prst="pct20">
            <a:fgClr>
              <a:srgbClr val="B2B2B2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endParaRPr lang="zh-TW" altLang="en-US"/>
          </a:p>
        </p:txBody>
      </p:sp>
      <p:sp>
        <p:nvSpPr>
          <p:cNvPr id="2139" name="Text Box 169"/>
          <p:cNvSpPr txBox="1">
            <a:spLocks noChangeArrowheads="1"/>
          </p:cNvSpPr>
          <p:nvPr/>
        </p:nvSpPr>
        <p:spPr bwMode="auto">
          <a:xfrm rot="-1097172">
            <a:off x="4581525" y="4665663"/>
            <a:ext cx="6413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zh-TW" altLang="en-US">
                <a:latin typeface="標楷體" pitchFamily="65" charset="-120"/>
                <a:ea typeface="標楷體" pitchFamily="65" charset="-120"/>
              </a:rPr>
              <a:t>三連堂</a:t>
            </a:r>
          </a:p>
        </p:txBody>
      </p:sp>
      <p:grpSp>
        <p:nvGrpSpPr>
          <p:cNvPr id="2140" name="Group 375"/>
          <p:cNvGrpSpPr>
            <a:grpSpLocks/>
          </p:cNvGrpSpPr>
          <p:nvPr/>
        </p:nvGrpSpPr>
        <p:grpSpPr bwMode="auto">
          <a:xfrm>
            <a:off x="2276475" y="4737100"/>
            <a:ext cx="250825" cy="287338"/>
            <a:chOff x="1457" y="2664"/>
            <a:chExt cx="174" cy="202"/>
          </a:xfrm>
        </p:grpSpPr>
        <p:sp>
          <p:nvSpPr>
            <p:cNvPr id="2305" name="Rectangle 51" descr="20%"/>
            <p:cNvSpPr>
              <a:spLocks noChangeArrowheads="1"/>
            </p:cNvSpPr>
            <p:nvPr/>
          </p:nvSpPr>
          <p:spPr bwMode="auto">
            <a:xfrm>
              <a:off x="1460" y="2682"/>
              <a:ext cx="160" cy="166"/>
            </a:xfrm>
            <a:prstGeom prst="rect">
              <a:avLst/>
            </a:prstGeom>
            <a:pattFill prst="pct20">
              <a:fgClr>
                <a:srgbClr val="B2B2B2"/>
              </a:fgClr>
              <a:bgClr>
                <a:srgbClr val="FFFFFF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1423" tIns="45712" rIns="91423" bIns="45712" anchor="ctr"/>
            <a:lstStyle/>
            <a:p>
              <a:endParaRPr lang="zh-TW" altLang="zh-TW" sz="240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2306" name="Text Box 174"/>
            <p:cNvSpPr txBox="1">
              <a:spLocks noChangeArrowheads="1"/>
            </p:cNvSpPr>
            <p:nvPr/>
          </p:nvSpPr>
          <p:spPr bwMode="auto">
            <a:xfrm>
              <a:off x="1457" y="2664"/>
              <a:ext cx="174" cy="2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1423" tIns="45712" rIns="91423" bIns="45712" anchor="ctr"/>
            <a:lstStyle/>
            <a:p>
              <a:pPr algn="l"/>
              <a:endParaRPr lang="zh-TW" altLang="zh-TW" sz="2400"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2141" name="Text Box 402"/>
          <p:cNvSpPr txBox="1">
            <a:spLocks noChangeArrowheads="1"/>
          </p:cNvSpPr>
          <p:nvPr/>
        </p:nvSpPr>
        <p:spPr bwMode="auto">
          <a:xfrm>
            <a:off x="2019300" y="2851150"/>
            <a:ext cx="306388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 lIns="91431" tIns="45716" rIns="91431" bIns="45716">
            <a:spAutoFit/>
          </a:bodyPr>
          <a:lstStyle/>
          <a:p>
            <a:pPr algn="l"/>
            <a:r>
              <a:rPr lang="en-US" altLang="zh-TW" sz="800"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2142" name="Rectangle 594"/>
          <p:cNvSpPr>
            <a:spLocks noChangeArrowheads="1"/>
          </p:cNvSpPr>
          <p:nvPr/>
        </p:nvSpPr>
        <p:spPr bwMode="auto">
          <a:xfrm rot="-852724">
            <a:off x="5145088" y="5521325"/>
            <a:ext cx="369887" cy="838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43" name="Rectangle 595"/>
          <p:cNvSpPr>
            <a:spLocks noChangeArrowheads="1"/>
          </p:cNvSpPr>
          <p:nvPr/>
        </p:nvSpPr>
        <p:spPr bwMode="auto">
          <a:xfrm rot="-1059346">
            <a:off x="4638675" y="5021263"/>
            <a:ext cx="620713" cy="1365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44" name="Text Box 598"/>
          <p:cNvSpPr txBox="1">
            <a:spLocks noChangeArrowheads="1"/>
          </p:cNvSpPr>
          <p:nvPr/>
        </p:nvSpPr>
        <p:spPr bwMode="auto">
          <a:xfrm rot="-994341">
            <a:off x="4638675" y="4956175"/>
            <a:ext cx="758825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TW" altLang="en-US" sz="900">
                <a:latin typeface="標楷體" pitchFamily="65" charset="-120"/>
                <a:ea typeface="標楷體" pitchFamily="65" charset="-120"/>
              </a:rPr>
              <a:t>小花園</a:t>
            </a:r>
          </a:p>
        </p:txBody>
      </p:sp>
      <p:sp>
        <p:nvSpPr>
          <p:cNvPr id="2145" name="Rectangle 631" descr="20%"/>
          <p:cNvSpPr>
            <a:spLocks noChangeArrowheads="1"/>
          </p:cNvSpPr>
          <p:nvPr/>
        </p:nvSpPr>
        <p:spPr bwMode="auto">
          <a:xfrm>
            <a:off x="2636838" y="5097463"/>
            <a:ext cx="720725" cy="450850"/>
          </a:xfrm>
          <a:prstGeom prst="rect">
            <a:avLst/>
          </a:prstGeom>
          <a:pattFill prst="pct20">
            <a:fgClr>
              <a:schemeClr val="tx1">
                <a:alpha val="89803"/>
              </a:schemeClr>
            </a:fgClr>
            <a:bgClr>
              <a:schemeClr val="bg1">
                <a:alpha val="89803"/>
              </a:schemeClr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 altLang="zh-TW" sz="800">
              <a:latin typeface="標楷體" pitchFamily="65" charset="-120"/>
              <a:ea typeface="標楷體" pitchFamily="65" charset="-120"/>
            </a:endParaRPr>
          </a:p>
          <a:p>
            <a:endParaRPr lang="en-US" altLang="zh-TW" sz="800">
              <a:latin typeface="標楷體" pitchFamily="65" charset="-120"/>
              <a:ea typeface="標楷體" pitchFamily="65" charset="-120"/>
            </a:endParaRPr>
          </a:p>
          <a:p>
            <a:endParaRPr lang="en-US" altLang="zh-TW" sz="800">
              <a:latin typeface="標楷體" pitchFamily="65" charset="-120"/>
              <a:ea typeface="標楷體" pitchFamily="65" charset="-120"/>
            </a:endParaRPr>
          </a:p>
          <a:p>
            <a:endParaRPr lang="en-US" altLang="zh-TW" sz="8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146" name="Rectangle 633"/>
          <p:cNvSpPr>
            <a:spLocks noChangeArrowheads="1"/>
          </p:cNvSpPr>
          <p:nvPr/>
        </p:nvSpPr>
        <p:spPr bwMode="auto">
          <a:xfrm>
            <a:off x="2940050" y="5214938"/>
            <a:ext cx="392113" cy="258762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zh-TW" sz="1400">
                <a:solidFill>
                  <a:srgbClr val="9933FF"/>
                </a:solidFill>
                <a:latin typeface="標楷體" pitchFamily="65" charset="-120"/>
                <a:ea typeface="標楷體" pitchFamily="65" charset="-120"/>
              </a:rPr>
              <a:t>E</a:t>
            </a:r>
          </a:p>
        </p:txBody>
      </p:sp>
      <p:sp>
        <p:nvSpPr>
          <p:cNvPr id="2147" name="Line 682"/>
          <p:cNvSpPr>
            <a:spLocks noChangeShapeType="1"/>
          </p:cNvSpPr>
          <p:nvPr/>
        </p:nvSpPr>
        <p:spPr bwMode="auto">
          <a:xfrm>
            <a:off x="852488" y="1149350"/>
            <a:ext cx="5286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8" name="Line 683"/>
          <p:cNvSpPr>
            <a:spLocks noChangeShapeType="1"/>
          </p:cNvSpPr>
          <p:nvPr/>
        </p:nvSpPr>
        <p:spPr bwMode="auto">
          <a:xfrm flipH="1" flipV="1">
            <a:off x="288925" y="776288"/>
            <a:ext cx="563563" cy="373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49" name="Line 684"/>
          <p:cNvSpPr>
            <a:spLocks noChangeShapeType="1"/>
          </p:cNvSpPr>
          <p:nvPr/>
        </p:nvSpPr>
        <p:spPr bwMode="auto">
          <a:xfrm flipH="1" flipV="1">
            <a:off x="288925" y="955675"/>
            <a:ext cx="303213" cy="193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0" name="Line 685"/>
          <p:cNvSpPr>
            <a:spLocks noChangeShapeType="1"/>
          </p:cNvSpPr>
          <p:nvPr/>
        </p:nvSpPr>
        <p:spPr bwMode="auto">
          <a:xfrm>
            <a:off x="460375" y="1343025"/>
            <a:ext cx="0" cy="5160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1" name="Line 686"/>
          <p:cNvSpPr>
            <a:spLocks noChangeShapeType="1"/>
          </p:cNvSpPr>
          <p:nvPr/>
        </p:nvSpPr>
        <p:spPr bwMode="auto">
          <a:xfrm>
            <a:off x="657225" y="1343025"/>
            <a:ext cx="0" cy="4516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2" name="Line 687"/>
          <p:cNvSpPr>
            <a:spLocks noChangeShapeType="1"/>
          </p:cNvSpPr>
          <p:nvPr/>
        </p:nvSpPr>
        <p:spPr bwMode="auto">
          <a:xfrm>
            <a:off x="657225" y="5988050"/>
            <a:ext cx="0" cy="1225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3" name="Line 688"/>
          <p:cNvSpPr>
            <a:spLocks noChangeShapeType="1"/>
          </p:cNvSpPr>
          <p:nvPr/>
        </p:nvSpPr>
        <p:spPr bwMode="auto">
          <a:xfrm>
            <a:off x="460375" y="6375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4" name="Line 689"/>
          <p:cNvSpPr>
            <a:spLocks noChangeShapeType="1"/>
          </p:cNvSpPr>
          <p:nvPr/>
        </p:nvSpPr>
        <p:spPr bwMode="auto">
          <a:xfrm>
            <a:off x="852488" y="4311650"/>
            <a:ext cx="344487" cy="3540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5" name="Line 691"/>
          <p:cNvSpPr>
            <a:spLocks noChangeShapeType="1"/>
          </p:cNvSpPr>
          <p:nvPr/>
        </p:nvSpPr>
        <p:spPr bwMode="auto">
          <a:xfrm flipV="1">
            <a:off x="3789363" y="7924800"/>
            <a:ext cx="1762125" cy="517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6" name="Line 693"/>
          <p:cNvSpPr>
            <a:spLocks noChangeShapeType="1"/>
          </p:cNvSpPr>
          <p:nvPr/>
        </p:nvSpPr>
        <p:spPr bwMode="auto">
          <a:xfrm>
            <a:off x="2565400" y="5745163"/>
            <a:ext cx="374650" cy="695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7" name="Line 694"/>
          <p:cNvSpPr>
            <a:spLocks noChangeShapeType="1"/>
          </p:cNvSpPr>
          <p:nvPr/>
        </p:nvSpPr>
        <p:spPr bwMode="auto">
          <a:xfrm>
            <a:off x="2940050" y="6440488"/>
            <a:ext cx="393700" cy="257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8" name="Line 698"/>
          <p:cNvSpPr>
            <a:spLocks noChangeShapeType="1"/>
          </p:cNvSpPr>
          <p:nvPr/>
        </p:nvSpPr>
        <p:spPr bwMode="auto">
          <a:xfrm flipH="1">
            <a:off x="2874963" y="6827838"/>
            <a:ext cx="130175" cy="257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59" name="Line 699"/>
          <p:cNvSpPr>
            <a:spLocks noChangeShapeType="1"/>
          </p:cNvSpPr>
          <p:nvPr/>
        </p:nvSpPr>
        <p:spPr bwMode="auto">
          <a:xfrm flipH="1" flipV="1">
            <a:off x="657225" y="5988050"/>
            <a:ext cx="1892300" cy="7731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0" name="Line 700"/>
          <p:cNvSpPr>
            <a:spLocks noChangeShapeType="1"/>
          </p:cNvSpPr>
          <p:nvPr/>
        </p:nvSpPr>
        <p:spPr bwMode="auto">
          <a:xfrm>
            <a:off x="288925" y="1149350"/>
            <a:ext cx="3032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1" name="Line 701"/>
          <p:cNvSpPr>
            <a:spLocks noChangeShapeType="1"/>
          </p:cNvSpPr>
          <p:nvPr/>
        </p:nvSpPr>
        <p:spPr bwMode="auto">
          <a:xfrm flipH="1">
            <a:off x="288925" y="1343025"/>
            <a:ext cx="171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2" name="Line 702"/>
          <p:cNvSpPr>
            <a:spLocks noChangeShapeType="1"/>
          </p:cNvSpPr>
          <p:nvPr/>
        </p:nvSpPr>
        <p:spPr bwMode="auto">
          <a:xfrm>
            <a:off x="657225" y="1343025"/>
            <a:ext cx="390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3" name="Line 705"/>
          <p:cNvSpPr>
            <a:spLocks noChangeShapeType="1"/>
          </p:cNvSpPr>
          <p:nvPr/>
        </p:nvSpPr>
        <p:spPr bwMode="auto">
          <a:xfrm>
            <a:off x="1047750" y="2311400"/>
            <a:ext cx="131763" cy="257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4" name="Line 707"/>
          <p:cNvSpPr>
            <a:spLocks noChangeShapeType="1"/>
          </p:cNvSpPr>
          <p:nvPr/>
        </p:nvSpPr>
        <p:spPr bwMode="auto">
          <a:xfrm flipH="1">
            <a:off x="1047750" y="1987550"/>
            <a:ext cx="0" cy="323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5" name="Line 708"/>
          <p:cNvSpPr>
            <a:spLocks noChangeShapeType="1"/>
          </p:cNvSpPr>
          <p:nvPr/>
        </p:nvSpPr>
        <p:spPr bwMode="auto">
          <a:xfrm rot="-543043">
            <a:off x="917575" y="2311400"/>
            <a:ext cx="134938" cy="385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6" name="Line 710"/>
          <p:cNvSpPr>
            <a:spLocks noChangeShapeType="1"/>
          </p:cNvSpPr>
          <p:nvPr/>
        </p:nvSpPr>
        <p:spPr bwMode="auto">
          <a:xfrm>
            <a:off x="5356225" y="5084763"/>
            <a:ext cx="260350" cy="1225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7" name="Line 711"/>
          <p:cNvSpPr>
            <a:spLocks noChangeShapeType="1"/>
          </p:cNvSpPr>
          <p:nvPr/>
        </p:nvSpPr>
        <p:spPr bwMode="auto">
          <a:xfrm flipH="1">
            <a:off x="5487988" y="6310313"/>
            <a:ext cx="128587" cy="130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8" name="Line 712"/>
          <p:cNvSpPr>
            <a:spLocks noChangeShapeType="1"/>
          </p:cNvSpPr>
          <p:nvPr/>
        </p:nvSpPr>
        <p:spPr bwMode="auto">
          <a:xfrm>
            <a:off x="5487988" y="6440488"/>
            <a:ext cx="260350" cy="12255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69" name="Line 713"/>
          <p:cNvSpPr>
            <a:spLocks noChangeShapeType="1"/>
          </p:cNvSpPr>
          <p:nvPr/>
        </p:nvSpPr>
        <p:spPr bwMode="auto">
          <a:xfrm flipH="1">
            <a:off x="5748338" y="7666038"/>
            <a:ext cx="0" cy="128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0" name="Line 714"/>
          <p:cNvSpPr>
            <a:spLocks noChangeShapeType="1"/>
          </p:cNvSpPr>
          <p:nvPr/>
        </p:nvSpPr>
        <p:spPr bwMode="auto">
          <a:xfrm flipH="1" flipV="1">
            <a:off x="3594100" y="8375650"/>
            <a:ext cx="195263" cy="65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1" name="Line 715"/>
          <p:cNvSpPr>
            <a:spLocks noChangeShapeType="1"/>
          </p:cNvSpPr>
          <p:nvPr/>
        </p:nvSpPr>
        <p:spPr bwMode="auto">
          <a:xfrm>
            <a:off x="3462338" y="2762250"/>
            <a:ext cx="0" cy="322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2" name="Rectangle 716"/>
          <p:cNvSpPr>
            <a:spLocks noChangeArrowheads="1"/>
          </p:cNvSpPr>
          <p:nvPr/>
        </p:nvSpPr>
        <p:spPr bwMode="auto">
          <a:xfrm>
            <a:off x="3462338" y="2827338"/>
            <a:ext cx="458787" cy="3222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73" name="Rectangle 717"/>
          <p:cNvSpPr>
            <a:spLocks noChangeArrowheads="1"/>
          </p:cNvSpPr>
          <p:nvPr/>
        </p:nvSpPr>
        <p:spPr bwMode="auto">
          <a:xfrm>
            <a:off x="3462338" y="3149600"/>
            <a:ext cx="458787" cy="650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74" name="Line 718"/>
          <p:cNvSpPr>
            <a:spLocks noChangeShapeType="1"/>
          </p:cNvSpPr>
          <p:nvPr/>
        </p:nvSpPr>
        <p:spPr bwMode="auto">
          <a:xfrm>
            <a:off x="852488" y="3859213"/>
            <a:ext cx="0" cy="452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5" name="Line 720"/>
          <p:cNvSpPr>
            <a:spLocks noChangeShapeType="1"/>
          </p:cNvSpPr>
          <p:nvPr/>
        </p:nvSpPr>
        <p:spPr bwMode="auto">
          <a:xfrm flipV="1">
            <a:off x="3644900" y="8408988"/>
            <a:ext cx="260985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6" name="Line 721"/>
          <p:cNvSpPr>
            <a:spLocks noChangeShapeType="1"/>
          </p:cNvSpPr>
          <p:nvPr/>
        </p:nvSpPr>
        <p:spPr bwMode="auto">
          <a:xfrm flipV="1">
            <a:off x="3716338" y="8553450"/>
            <a:ext cx="2611437" cy="839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7" name="Line 722"/>
          <p:cNvSpPr>
            <a:spLocks noChangeShapeType="1"/>
          </p:cNvSpPr>
          <p:nvPr/>
        </p:nvSpPr>
        <p:spPr bwMode="auto">
          <a:xfrm>
            <a:off x="4076700" y="9129713"/>
            <a:ext cx="66675" cy="1301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8" name="Line 723"/>
          <p:cNvSpPr>
            <a:spLocks noChangeShapeType="1"/>
          </p:cNvSpPr>
          <p:nvPr/>
        </p:nvSpPr>
        <p:spPr bwMode="auto">
          <a:xfrm>
            <a:off x="4437063" y="8985250"/>
            <a:ext cx="65087" cy="128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79" name="Line 724"/>
          <p:cNvSpPr>
            <a:spLocks noChangeShapeType="1"/>
          </p:cNvSpPr>
          <p:nvPr/>
        </p:nvSpPr>
        <p:spPr bwMode="auto">
          <a:xfrm>
            <a:off x="4652963" y="8913813"/>
            <a:ext cx="65087" cy="1301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0" name="Line 725"/>
          <p:cNvSpPr>
            <a:spLocks noChangeShapeType="1"/>
          </p:cNvSpPr>
          <p:nvPr/>
        </p:nvSpPr>
        <p:spPr bwMode="auto">
          <a:xfrm>
            <a:off x="4868863" y="8840788"/>
            <a:ext cx="73025" cy="14446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1" name="Line 727"/>
          <p:cNvSpPr>
            <a:spLocks noChangeShapeType="1"/>
          </p:cNvSpPr>
          <p:nvPr/>
        </p:nvSpPr>
        <p:spPr bwMode="auto">
          <a:xfrm>
            <a:off x="5084763" y="8769350"/>
            <a:ext cx="73025" cy="1444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2" name="Line 728"/>
          <p:cNvSpPr>
            <a:spLocks noChangeShapeType="1"/>
          </p:cNvSpPr>
          <p:nvPr/>
        </p:nvSpPr>
        <p:spPr bwMode="auto">
          <a:xfrm>
            <a:off x="5300663" y="8697913"/>
            <a:ext cx="73025" cy="1428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3" name="Line 729"/>
          <p:cNvSpPr>
            <a:spLocks noChangeShapeType="1"/>
          </p:cNvSpPr>
          <p:nvPr/>
        </p:nvSpPr>
        <p:spPr bwMode="auto">
          <a:xfrm>
            <a:off x="5516563" y="8624888"/>
            <a:ext cx="73025" cy="1444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4" name="Line 730"/>
          <p:cNvSpPr>
            <a:spLocks noChangeShapeType="1"/>
          </p:cNvSpPr>
          <p:nvPr/>
        </p:nvSpPr>
        <p:spPr bwMode="auto">
          <a:xfrm>
            <a:off x="5734050" y="8553450"/>
            <a:ext cx="66675" cy="128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5" name="Line 731"/>
          <p:cNvSpPr>
            <a:spLocks noChangeShapeType="1"/>
          </p:cNvSpPr>
          <p:nvPr/>
        </p:nvSpPr>
        <p:spPr bwMode="auto">
          <a:xfrm>
            <a:off x="5949950" y="8482013"/>
            <a:ext cx="71438" cy="1428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6" name="Rectangle 732"/>
          <p:cNvSpPr>
            <a:spLocks noChangeArrowheads="1"/>
          </p:cNvSpPr>
          <p:nvPr/>
        </p:nvSpPr>
        <p:spPr bwMode="auto">
          <a:xfrm>
            <a:off x="2679700" y="2698750"/>
            <a:ext cx="654050" cy="635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87" name="Rectangle 733"/>
          <p:cNvSpPr>
            <a:spLocks noChangeArrowheads="1"/>
          </p:cNvSpPr>
          <p:nvPr/>
        </p:nvSpPr>
        <p:spPr bwMode="auto">
          <a:xfrm>
            <a:off x="1916113" y="2439988"/>
            <a:ext cx="195262" cy="128587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188" name="Line 737"/>
          <p:cNvSpPr>
            <a:spLocks noChangeShapeType="1"/>
          </p:cNvSpPr>
          <p:nvPr/>
        </p:nvSpPr>
        <p:spPr bwMode="auto">
          <a:xfrm flipV="1">
            <a:off x="917575" y="1730375"/>
            <a:ext cx="0" cy="644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89" name="Line 738"/>
          <p:cNvSpPr>
            <a:spLocks noChangeShapeType="1"/>
          </p:cNvSpPr>
          <p:nvPr/>
        </p:nvSpPr>
        <p:spPr bwMode="auto">
          <a:xfrm flipV="1">
            <a:off x="917575" y="1343025"/>
            <a:ext cx="130175" cy="387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0" name="Line 739"/>
          <p:cNvSpPr>
            <a:spLocks noChangeShapeType="1"/>
          </p:cNvSpPr>
          <p:nvPr/>
        </p:nvSpPr>
        <p:spPr bwMode="auto">
          <a:xfrm flipV="1">
            <a:off x="1047750" y="1730375"/>
            <a:ext cx="0" cy="323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1" name="Line 740"/>
          <p:cNvSpPr>
            <a:spLocks noChangeShapeType="1"/>
          </p:cNvSpPr>
          <p:nvPr/>
        </p:nvSpPr>
        <p:spPr bwMode="auto">
          <a:xfrm flipV="1">
            <a:off x="1052513" y="1352550"/>
            <a:ext cx="131762" cy="387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2" name="Line 742"/>
          <p:cNvSpPr>
            <a:spLocks noChangeShapeType="1"/>
          </p:cNvSpPr>
          <p:nvPr/>
        </p:nvSpPr>
        <p:spPr bwMode="auto">
          <a:xfrm>
            <a:off x="1179513" y="2698750"/>
            <a:ext cx="0" cy="192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3" name="Line 743"/>
          <p:cNvSpPr>
            <a:spLocks noChangeShapeType="1"/>
          </p:cNvSpPr>
          <p:nvPr/>
        </p:nvSpPr>
        <p:spPr bwMode="auto">
          <a:xfrm flipV="1">
            <a:off x="1196975" y="1352550"/>
            <a:ext cx="482600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4" name="Line 744"/>
          <p:cNvSpPr>
            <a:spLocks noChangeShapeType="1"/>
          </p:cNvSpPr>
          <p:nvPr/>
        </p:nvSpPr>
        <p:spPr bwMode="auto">
          <a:xfrm>
            <a:off x="1654175" y="1339850"/>
            <a:ext cx="766763" cy="66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5" name="Line 745"/>
          <p:cNvSpPr>
            <a:spLocks noChangeShapeType="1"/>
          </p:cNvSpPr>
          <p:nvPr/>
        </p:nvSpPr>
        <p:spPr bwMode="auto">
          <a:xfrm>
            <a:off x="1897063" y="1343025"/>
            <a:ext cx="714375" cy="542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6" name="Line 746"/>
          <p:cNvSpPr>
            <a:spLocks noChangeShapeType="1"/>
          </p:cNvSpPr>
          <p:nvPr/>
        </p:nvSpPr>
        <p:spPr bwMode="auto">
          <a:xfrm flipH="1">
            <a:off x="2133600" y="2000250"/>
            <a:ext cx="295275" cy="469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7" name="Line 747"/>
          <p:cNvSpPr>
            <a:spLocks noChangeShapeType="1"/>
          </p:cNvSpPr>
          <p:nvPr/>
        </p:nvSpPr>
        <p:spPr bwMode="auto">
          <a:xfrm flipH="1">
            <a:off x="2354263" y="2078038"/>
            <a:ext cx="260350" cy="4270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8" name="Line 748"/>
          <p:cNvSpPr>
            <a:spLocks noChangeShapeType="1"/>
          </p:cNvSpPr>
          <p:nvPr/>
        </p:nvSpPr>
        <p:spPr bwMode="auto">
          <a:xfrm>
            <a:off x="3984625" y="2698750"/>
            <a:ext cx="65088" cy="128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199" name="Line 750"/>
          <p:cNvSpPr>
            <a:spLocks noChangeShapeType="1"/>
          </p:cNvSpPr>
          <p:nvPr/>
        </p:nvSpPr>
        <p:spPr bwMode="auto">
          <a:xfrm flipV="1">
            <a:off x="5356225" y="4440238"/>
            <a:ext cx="65088" cy="644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0" name="Line 751"/>
          <p:cNvSpPr>
            <a:spLocks noChangeShapeType="1"/>
          </p:cNvSpPr>
          <p:nvPr/>
        </p:nvSpPr>
        <p:spPr bwMode="auto">
          <a:xfrm flipV="1">
            <a:off x="5421313" y="4117975"/>
            <a:ext cx="327025" cy="322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1" name="Line 753"/>
          <p:cNvSpPr>
            <a:spLocks noChangeShapeType="1"/>
          </p:cNvSpPr>
          <p:nvPr/>
        </p:nvSpPr>
        <p:spPr bwMode="auto">
          <a:xfrm flipV="1">
            <a:off x="4868863" y="3665538"/>
            <a:ext cx="619125" cy="207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2" name="Freeform 754"/>
          <p:cNvSpPr>
            <a:spLocks/>
          </p:cNvSpPr>
          <p:nvPr/>
        </p:nvSpPr>
        <p:spPr bwMode="auto">
          <a:xfrm>
            <a:off x="4095750" y="2686050"/>
            <a:ext cx="809625" cy="1200150"/>
          </a:xfrm>
          <a:custGeom>
            <a:avLst/>
            <a:gdLst>
              <a:gd name="T0" fmla="*/ 0 w 510"/>
              <a:gd name="T1" fmla="*/ 2147483647 h 756"/>
              <a:gd name="T2" fmla="*/ 2147483647 w 510"/>
              <a:gd name="T3" fmla="*/ 0 h 756"/>
              <a:gd name="T4" fmla="*/ 2147483647 w 510"/>
              <a:gd name="T5" fmla="*/ 2147483647 h 756"/>
              <a:gd name="T6" fmla="*/ 2147483647 w 510"/>
              <a:gd name="T7" fmla="*/ 2147483647 h 756"/>
              <a:gd name="T8" fmla="*/ 0 60000 65536"/>
              <a:gd name="T9" fmla="*/ 0 60000 65536"/>
              <a:gd name="T10" fmla="*/ 0 60000 65536"/>
              <a:gd name="T11" fmla="*/ 0 60000 65536"/>
              <a:gd name="T12" fmla="*/ 0 w 510"/>
              <a:gd name="T13" fmla="*/ 0 h 756"/>
              <a:gd name="T14" fmla="*/ 510 w 510"/>
              <a:gd name="T15" fmla="*/ 756 h 7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10" h="756">
                <a:moveTo>
                  <a:pt x="0" y="150"/>
                </a:moveTo>
                <a:lnTo>
                  <a:pt x="312" y="0"/>
                </a:lnTo>
                <a:lnTo>
                  <a:pt x="510" y="222"/>
                </a:lnTo>
                <a:lnTo>
                  <a:pt x="498" y="756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3" name="Line 756"/>
          <p:cNvSpPr>
            <a:spLocks noChangeShapeType="1"/>
          </p:cNvSpPr>
          <p:nvPr/>
        </p:nvSpPr>
        <p:spPr bwMode="auto">
          <a:xfrm flipV="1">
            <a:off x="5516563" y="3657600"/>
            <a:ext cx="131762" cy="63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4" name="Line 757"/>
          <p:cNvSpPr>
            <a:spLocks noChangeShapeType="1"/>
          </p:cNvSpPr>
          <p:nvPr/>
        </p:nvSpPr>
        <p:spPr bwMode="auto">
          <a:xfrm flipV="1">
            <a:off x="5589588" y="3873500"/>
            <a:ext cx="131762" cy="63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5" name="Rectangle 758"/>
          <p:cNvSpPr>
            <a:spLocks noChangeArrowheads="1"/>
          </p:cNvSpPr>
          <p:nvPr/>
        </p:nvSpPr>
        <p:spPr bwMode="auto">
          <a:xfrm rot="-998630">
            <a:off x="4962525" y="4105275"/>
            <a:ext cx="407988" cy="322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zh-TW" sz="2000">
                <a:latin typeface="標楷體" pitchFamily="65" charset="-120"/>
                <a:ea typeface="標楷體" pitchFamily="65" charset="-120"/>
              </a:rPr>
              <a:t>T</a:t>
            </a:r>
          </a:p>
        </p:txBody>
      </p:sp>
      <p:sp>
        <p:nvSpPr>
          <p:cNvPr id="2206" name="Line 759"/>
          <p:cNvSpPr>
            <a:spLocks noChangeShapeType="1"/>
          </p:cNvSpPr>
          <p:nvPr/>
        </p:nvSpPr>
        <p:spPr bwMode="auto">
          <a:xfrm flipV="1">
            <a:off x="5748338" y="3859213"/>
            <a:ext cx="0" cy="258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7" name="Line 760"/>
          <p:cNvSpPr>
            <a:spLocks noChangeShapeType="1"/>
          </p:cNvSpPr>
          <p:nvPr/>
        </p:nvSpPr>
        <p:spPr bwMode="auto">
          <a:xfrm>
            <a:off x="2624138" y="2068513"/>
            <a:ext cx="1947862" cy="242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8" name="Line 761"/>
          <p:cNvSpPr>
            <a:spLocks noChangeShapeType="1"/>
          </p:cNvSpPr>
          <p:nvPr/>
        </p:nvSpPr>
        <p:spPr bwMode="auto">
          <a:xfrm>
            <a:off x="2592388" y="1873250"/>
            <a:ext cx="1912937" cy="2444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09" name="Line 762"/>
          <p:cNvSpPr>
            <a:spLocks noChangeShapeType="1"/>
          </p:cNvSpPr>
          <p:nvPr/>
        </p:nvSpPr>
        <p:spPr bwMode="auto">
          <a:xfrm>
            <a:off x="1897063" y="1343025"/>
            <a:ext cx="2154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10" name="Line 763"/>
          <p:cNvSpPr>
            <a:spLocks noChangeShapeType="1"/>
          </p:cNvSpPr>
          <p:nvPr/>
        </p:nvSpPr>
        <p:spPr bwMode="auto">
          <a:xfrm>
            <a:off x="4051300" y="1343025"/>
            <a:ext cx="455613" cy="774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11" name="Line 764"/>
          <p:cNvSpPr>
            <a:spLocks noChangeShapeType="1"/>
          </p:cNvSpPr>
          <p:nvPr/>
        </p:nvSpPr>
        <p:spPr bwMode="auto">
          <a:xfrm>
            <a:off x="4311650" y="1343025"/>
            <a:ext cx="455613" cy="774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12" name="Line 765"/>
          <p:cNvSpPr>
            <a:spLocks noChangeShapeType="1"/>
          </p:cNvSpPr>
          <p:nvPr/>
        </p:nvSpPr>
        <p:spPr bwMode="auto">
          <a:xfrm>
            <a:off x="4311650" y="1343025"/>
            <a:ext cx="1892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13" name="Line 766"/>
          <p:cNvSpPr>
            <a:spLocks noChangeShapeType="1"/>
          </p:cNvSpPr>
          <p:nvPr/>
        </p:nvSpPr>
        <p:spPr bwMode="auto">
          <a:xfrm>
            <a:off x="4572000" y="2311400"/>
            <a:ext cx="1089025" cy="134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14" name="Line 767"/>
          <p:cNvSpPr>
            <a:spLocks noChangeShapeType="1"/>
          </p:cNvSpPr>
          <p:nvPr/>
        </p:nvSpPr>
        <p:spPr bwMode="auto">
          <a:xfrm>
            <a:off x="4768850" y="2117725"/>
            <a:ext cx="1111250" cy="1419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15" name="Line 768"/>
          <p:cNvSpPr>
            <a:spLocks noChangeShapeType="1"/>
          </p:cNvSpPr>
          <p:nvPr/>
        </p:nvSpPr>
        <p:spPr bwMode="auto">
          <a:xfrm flipV="1">
            <a:off x="5878513" y="3408363"/>
            <a:ext cx="196850" cy="128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16" name="Line 769"/>
          <p:cNvSpPr>
            <a:spLocks noChangeShapeType="1"/>
          </p:cNvSpPr>
          <p:nvPr/>
        </p:nvSpPr>
        <p:spPr bwMode="auto">
          <a:xfrm flipV="1">
            <a:off x="5943600" y="3536950"/>
            <a:ext cx="195263" cy="130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17" name="Line 770"/>
          <p:cNvSpPr>
            <a:spLocks noChangeShapeType="1"/>
          </p:cNvSpPr>
          <p:nvPr/>
        </p:nvSpPr>
        <p:spPr bwMode="auto">
          <a:xfrm>
            <a:off x="5748338" y="3924300"/>
            <a:ext cx="273050" cy="957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18" name="Line 771"/>
          <p:cNvSpPr>
            <a:spLocks noChangeShapeType="1"/>
          </p:cNvSpPr>
          <p:nvPr/>
        </p:nvSpPr>
        <p:spPr bwMode="auto">
          <a:xfrm>
            <a:off x="6008688" y="3987800"/>
            <a:ext cx="300037" cy="10366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19" name="Line 772"/>
          <p:cNvSpPr>
            <a:spLocks noChangeShapeType="1"/>
          </p:cNvSpPr>
          <p:nvPr/>
        </p:nvSpPr>
        <p:spPr bwMode="auto">
          <a:xfrm>
            <a:off x="5943600" y="3665538"/>
            <a:ext cx="66675" cy="193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20" name="Line 773"/>
          <p:cNvSpPr>
            <a:spLocks noChangeShapeType="1"/>
          </p:cNvSpPr>
          <p:nvPr/>
        </p:nvSpPr>
        <p:spPr bwMode="auto">
          <a:xfrm flipV="1">
            <a:off x="6008688" y="3730625"/>
            <a:ext cx="260350" cy="128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21" name="Line 774"/>
          <p:cNvSpPr>
            <a:spLocks noChangeShapeType="1"/>
          </p:cNvSpPr>
          <p:nvPr/>
        </p:nvSpPr>
        <p:spPr bwMode="auto">
          <a:xfrm flipV="1">
            <a:off x="6008688" y="3859213"/>
            <a:ext cx="260350" cy="12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22" name="Line 775"/>
          <p:cNvSpPr>
            <a:spLocks noChangeShapeType="1"/>
          </p:cNvSpPr>
          <p:nvPr/>
        </p:nvSpPr>
        <p:spPr bwMode="auto">
          <a:xfrm flipH="1">
            <a:off x="5734050" y="5024438"/>
            <a:ext cx="574675" cy="174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23" name="Line 776"/>
          <p:cNvSpPr>
            <a:spLocks noChangeShapeType="1"/>
          </p:cNvSpPr>
          <p:nvPr/>
        </p:nvSpPr>
        <p:spPr bwMode="auto">
          <a:xfrm flipH="1">
            <a:off x="5516563" y="4881563"/>
            <a:ext cx="504825" cy="1476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24" name="Line 777"/>
          <p:cNvSpPr>
            <a:spLocks noChangeShapeType="1"/>
          </p:cNvSpPr>
          <p:nvPr/>
        </p:nvSpPr>
        <p:spPr bwMode="auto">
          <a:xfrm>
            <a:off x="5734050" y="5168900"/>
            <a:ext cx="274638" cy="18526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25" name="Line 778"/>
          <p:cNvSpPr>
            <a:spLocks noChangeShapeType="1"/>
          </p:cNvSpPr>
          <p:nvPr/>
        </p:nvSpPr>
        <p:spPr bwMode="auto">
          <a:xfrm>
            <a:off x="5516563" y="5024438"/>
            <a:ext cx="361950" cy="2060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26" name="Line 779"/>
          <p:cNvSpPr>
            <a:spLocks noChangeShapeType="1"/>
          </p:cNvSpPr>
          <p:nvPr/>
        </p:nvSpPr>
        <p:spPr bwMode="auto">
          <a:xfrm>
            <a:off x="6008688" y="7021513"/>
            <a:ext cx="66675" cy="81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27" name="Line 781"/>
          <p:cNvSpPr>
            <a:spLocks noChangeShapeType="1"/>
          </p:cNvSpPr>
          <p:nvPr/>
        </p:nvSpPr>
        <p:spPr bwMode="auto">
          <a:xfrm>
            <a:off x="5878513" y="7085013"/>
            <a:ext cx="65087" cy="774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28" name="Line 786"/>
          <p:cNvSpPr>
            <a:spLocks noChangeShapeType="1"/>
          </p:cNvSpPr>
          <p:nvPr/>
        </p:nvSpPr>
        <p:spPr bwMode="auto">
          <a:xfrm flipH="1">
            <a:off x="5734050" y="8048625"/>
            <a:ext cx="358775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29" name="Line 787"/>
          <p:cNvSpPr>
            <a:spLocks noChangeShapeType="1"/>
          </p:cNvSpPr>
          <p:nvPr/>
        </p:nvSpPr>
        <p:spPr bwMode="auto">
          <a:xfrm flipV="1">
            <a:off x="5748338" y="7859713"/>
            <a:ext cx="195262" cy="650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30" name="Line 788"/>
          <p:cNvSpPr>
            <a:spLocks noChangeShapeType="1"/>
          </p:cNvSpPr>
          <p:nvPr/>
        </p:nvSpPr>
        <p:spPr bwMode="auto">
          <a:xfrm flipH="1">
            <a:off x="3644900" y="8121650"/>
            <a:ext cx="2284413" cy="7096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31" name="Line 789"/>
          <p:cNvSpPr>
            <a:spLocks noChangeShapeType="1"/>
          </p:cNvSpPr>
          <p:nvPr/>
        </p:nvSpPr>
        <p:spPr bwMode="auto">
          <a:xfrm flipH="1">
            <a:off x="3333750" y="7988300"/>
            <a:ext cx="2284413" cy="7096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32" name="Line 790"/>
          <p:cNvSpPr>
            <a:spLocks noChangeShapeType="1"/>
          </p:cNvSpPr>
          <p:nvPr/>
        </p:nvSpPr>
        <p:spPr bwMode="auto">
          <a:xfrm>
            <a:off x="6075363" y="7794625"/>
            <a:ext cx="17462" cy="25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33" name="Line 791"/>
          <p:cNvSpPr>
            <a:spLocks noChangeShapeType="1"/>
          </p:cNvSpPr>
          <p:nvPr/>
        </p:nvSpPr>
        <p:spPr bwMode="auto">
          <a:xfrm>
            <a:off x="2549525" y="6762750"/>
            <a:ext cx="457200" cy="65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34" name="Line 792"/>
          <p:cNvSpPr>
            <a:spLocks noChangeShapeType="1"/>
          </p:cNvSpPr>
          <p:nvPr/>
        </p:nvSpPr>
        <p:spPr bwMode="auto">
          <a:xfrm>
            <a:off x="3006725" y="7021513"/>
            <a:ext cx="327025" cy="1676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35" name="Line 793"/>
          <p:cNvSpPr>
            <a:spLocks noChangeShapeType="1"/>
          </p:cNvSpPr>
          <p:nvPr/>
        </p:nvSpPr>
        <p:spPr bwMode="auto">
          <a:xfrm>
            <a:off x="2874963" y="7085013"/>
            <a:ext cx="327025" cy="1677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36" name="Line 794"/>
          <p:cNvSpPr>
            <a:spLocks noChangeShapeType="1"/>
          </p:cNvSpPr>
          <p:nvPr/>
        </p:nvSpPr>
        <p:spPr bwMode="auto">
          <a:xfrm flipH="1">
            <a:off x="2565400" y="8840788"/>
            <a:ext cx="1109663" cy="323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37" name="Line 795"/>
          <p:cNvSpPr>
            <a:spLocks noChangeShapeType="1"/>
          </p:cNvSpPr>
          <p:nvPr/>
        </p:nvSpPr>
        <p:spPr bwMode="auto">
          <a:xfrm flipH="1">
            <a:off x="2549525" y="8763000"/>
            <a:ext cx="652463" cy="193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38" name="Text Box 796"/>
          <p:cNvSpPr txBox="1">
            <a:spLocks noChangeArrowheads="1"/>
          </p:cNvSpPr>
          <p:nvPr/>
        </p:nvSpPr>
        <p:spPr bwMode="auto">
          <a:xfrm>
            <a:off x="1268413" y="1712913"/>
            <a:ext cx="936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TW" altLang="en-US" sz="140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遊客入口</a:t>
            </a:r>
          </a:p>
        </p:txBody>
      </p:sp>
      <p:sp>
        <p:nvSpPr>
          <p:cNvPr id="2239" name="Text Box 798"/>
          <p:cNvSpPr txBox="1">
            <a:spLocks noChangeArrowheads="1"/>
          </p:cNvSpPr>
          <p:nvPr/>
        </p:nvSpPr>
        <p:spPr bwMode="auto">
          <a:xfrm>
            <a:off x="5661025" y="2360613"/>
            <a:ext cx="8016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en-US" altLang="zh-TW" sz="1400">
              <a:latin typeface="標楷體" pitchFamily="65" charset="-120"/>
              <a:ea typeface="標楷體" pitchFamily="65" charset="-120"/>
            </a:endParaRPr>
          </a:p>
          <a:p>
            <a:pPr algn="l"/>
            <a:endParaRPr lang="en-US" altLang="zh-TW" sz="14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40" name="Text Box 800"/>
          <p:cNvSpPr txBox="1">
            <a:spLocks noChangeArrowheads="1"/>
          </p:cNvSpPr>
          <p:nvPr/>
        </p:nvSpPr>
        <p:spPr bwMode="auto">
          <a:xfrm>
            <a:off x="2636838" y="1065213"/>
            <a:ext cx="1162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zh-TW" altLang="en-US" sz="1400">
                <a:latin typeface="標楷體" pitchFamily="65" charset="-120"/>
                <a:ea typeface="標楷體" pitchFamily="65" charset="-120"/>
              </a:rPr>
              <a:t>中 正 南 路</a:t>
            </a:r>
          </a:p>
        </p:txBody>
      </p:sp>
      <p:sp>
        <p:nvSpPr>
          <p:cNvPr id="2241" name="Text Box 801"/>
          <p:cNvSpPr txBox="1">
            <a:spLocks noChangeArrowheads="1"/>
          </p:cNvSpPr>
          <p:nvPr/>
        </p:nvSpPr>
        <p:spPr bwMode="auto">
          <a:xfrm>
            <a:off x="369888" y="2786063"/>
            <a:ext cx="395287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 algn="l"/>
            <a:r>
              <a:rPr lang="en-US" altLang="zh-TW" sz="140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1400">
                <a:latin typeface="標楷體" pitchFamily="65" charset="-120"/>
                <a:ea typeface="標楷體" pitchFamily="65" charset="-120"/>
              </a:rPr>
              <a:t>中  華   路</a:t>
            </a:r>
          </a:p>
        </p:txBody>
      </p:sp>
      <p:sp>
        <p:nvSpPr>
          <p:cNvPr id="2242" name="Oval 802"/>
          <p:cNvSpPr>
            <a:spLocks noChangeArrowheads="1"/>
          </p:cNvSpPr>
          <p:nvPr/>
        </p:nvSpPr>
        <p:spPr bwMode="auto">
          <a:xfrm>
            <a:off x="288925" y="5794375"/>
            <a:ext cx="171450" cy="19367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43" name="Text Box 803"/>
          <p:cNvSpPr txBox="1">
            <a:spLocks noChangeArrowheads="1"/>
          </p:cNvSpPr>
          <p:nvPr/>
        </p:nvSpPr>
        <p:spPr bwMode="auto">
          <a:xfrm>
            <a:off x="157163" y="5988050"/>
            <a:ext cx="366712" cy="57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l"/>
            <a:r>
              <a:rPr lang="en-US" altLang="zh-TW" b="0">
                <a:latin typeface="標楷體" pitchFamily="65" charset="-120"/>
                <a:ea typeface="標楷體" pitchFamily="65" charset="-120"/>
              </a:rPr>
              <a:t>NISSAN</a:t>
            </a:r>
          </a:p>
        </p:txBody>
      </p:sp>
      <p:sp>
        <p:nvSpPr>
          <p:cNvPr id="2244" name="Oval 804"/>
          <p:cNvSpPr>
            <a:spLocks noChangeArrowheads="1"/>
          </p:cNvSpPr>
          <p:nvPr/>
        </p:nvSpPr>
        <p:spPr bwMode="auto">
          <a:xfrm>
            <a:off x="787400" y="1343025"/>
            <a:ext cx="195263" cy="1920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45" name="Text Box 805"/>
          <p:cNvSpPr txBox="1">
            <a:spLocks noChangeArrowheads="1"/>
          </p:cNvSpPr>
          <p:nvPr/>
        </p:nvSpPr>
        <p:spPr bwMode="auto">
          <a:xfrm>
            <a:off x="569913" y="1560513"/>
            <a:ext cx="36671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 algn="l"/>
            <a:r>
              <a:rPr lang="en-US" altLang="zh-TW">
                <a:latin typeface="標楷體" pitchFamily="65" charset="-120"/>
                <a:ea typeface="標楷體" pitchFamily="65" charset="-120"/>
              </a:rPr>
              <a:t>TOYOTA</a:t>
            </a:r>
          </a:p>
        </p:txBody>
      </p:sp>
      <p:sp>
        <p:nvSpPr>
          <p:cNvPr id="2246" name="Oval 806"/>
          <p:cNvSpPr>
            <a:spLocks noChangeArrowheads="1"/>
          </p:cNvSpPr>
          <p:nvPr/>
        </p:nvSpPr>
        <p:spPr bwMode="auto">
          <a:xfrm>
            <a:off x="2027238" y="1343025"/>
            <a:ext cx="130175" cy="1285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47" name="Text Box 807"/>
          <p:cNvSpPr txBox="1">
            <a:spLocks noChangeArrowheads="1"/>
          </p:cNvSpPr>
          <p:nvPr/>
        </p:nvSpPr>
        <p:spPr bwMode="auto">
          <a:xfrm>
            <a:off x="2157413" y="1343025"/>
            <a:ext cx="869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zh-TW" altLang="en-US">
                <a:latin typeface="標楷體" pitchFamily="65" charset="-120"/>
                <a:ea typeface="標楷體" pitchFamily="65" charset="-120"/>
              </a:rPr>
              <a:t>康爵</a:t>
            </a:r>
            <a:r>
              <a:rPr lang="en-US" altLang="zh-TW">
                <a:latin typeface="標楷體" pitchFamily="65" charset="-120"/>
                <a:ea typeface="標楷體" pitchFamily="65" charset="-120"/>
              </a:rPr>
              <a:t>HOTEL</a:t>
            </a:r>
          </a:p>
        </p:txBody>
      </p:sp>
      <p:sp>
        <p:nvSpPr>
          <p:cNvPr id="2248" name="Oval 808"/>
          <p:cNvSpPr>
            <a:spLocks noChangeArrowheads="1"/>
          </p:cNvSpPr>
          <p:nvPr/>
        </p:nvSpPr>
        <p:spPr bwMode="auto">
          <a:xfrm>
            <a:off x="4376738" y="1343025"/>
            <a:ext cx="195262" cy="192088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49" name="Text Box 809"/>
          <p:cNvSpPr txBox="1">
            <a:spLocks noChangeArrowheads="1"/>
          </p:cNvSpPr>
          <p:nvPr/>
        </p:nvSpPr>
        <p:spPr bwMode="auto">
          <a:xfrm>
            <a:off x="4619625" y="1300163"/>
            <a:ext cx="5651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altLang="zh-TW" b="0">
                <a:latin typeface="標楷體" pitchFamily="65" charset="-120"/>
                <a:ea typeface="標楷體" pitchFamily="65" charset="-120"/>
              </a:rPr>
              <a:t>HONDA</a:t>
            </a:r>
          </a:p>
        </p:txBody>
      </p:sp>
      <p:sp>
        <p:nvSpPr>
          <p:cNvPr id="2250" name="Text Box 811"/>
          <p:cNvSpPr txBox="1">
            <a:spLocks noChangeArrowheads="1"/>
          </p:cNvSpPr>
          <p:nvPr/>
        </p:nvSpPr>
        <p:spPr bwMode="auto">
          <a:xfrm>
            <a:off x="4365625" y="9056688"/>
            <a:ext cx="59055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zh-TW" altLang="en-US" sz="1600" b="0">
                <a:latin typeface="標楷體" pitchFamily="65" charset="-120"/>
                <a:ea typeface="標楷體" pitchFamily="65" charset="-120"/>
              </a:rPr>
              <a:t>鐵路</a:t>
            </a:r>
          </a:p>
        </p:txBody>
      </p:sp>
      <p:sp>
        <p:nvSpPr>
          <p:cNvPr id="2251" name="Text Box 815"/>
          <p:cNvSpPr txBox="1">
            <a:spLocks noChangeArrowheads="1"/>
          </p:cNvSpPr>
          <p:nvPr/>
        </p:nvSpPr>
        <p:spPr bwMode="auto">
          <a:xfrm rot="-2162340">
            <a:off x="5084763" y="2505075"/>
            <a:ext cx="3968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 algn="l"/>
            <a:r>
              <a:rPr lang="zh-TW" altLang="en-US" sz="1400">
                <a:latin typeface="標楷體" pitchFamily="65" charset="-120"/>
                <a:ea typeface="標楷體" pitchFamily="65" charset="-120"/>
              </a:rPr>
              <a:t>正 南 一 街</a:t>
            </a:r>
          </a:p>
        </p:txBody>
      </p:sp>
      <p:sp>
        <p:nvSpPr>
          <p:cNvPr id="2252" name="Line 819"/>
          <p:cNvSpPr>
            <a:spLocks noChangeShapeType="1"/>
          </p:cNvSpPr>
          <p:nvPr/>
        </p:nvSpPr>
        <p:spPr bwMode="auto">
          <a:xfrm flipV="1">
            <a:off x="2492375" y="6753225"/>
            <a:ext cx="720725" cy="287338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53" name="Text Box 821"/>
          <p:cNvSpPr txBox="1">
            <a:spLocks noChangeArrowheads="1"/>
          </p:cNvSpPr>
          <p:nvPr/>
        </p:nvSpPr>
        <p:spPr bwMode="auto">
          <a:xfrm>
            <a:off x="1340768" y="7041232"/>
            <a:ext cx="165620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zh-TW" altLang="en-US" sz="1400" dirty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六宿遊客</a:t>
            </a:r>
            <a:r>
              <a:rPr lang="zh-TW" altLang="en-US" sz="1400" dirty="0" smtClean="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出入口</a:t>
            </a:r>
            <a:endParaRPr lang="zh-TW" altLang="en-US" sz="1400" dirty="0">
              <a:solidFill>
                <a:schemeClr val="accent2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54" name="Text Box 832"/>
          <p:cNvSpPr txBox="1">
            <a:spLocks noChangeArrowheads="1"/>
          </p:cNvSpPr>
          <p:nvPr/>
        </p:nvSpPr>
        <p:spPr bwMode="auto">
          <a:xfrm>
            <a:off x="6040438" y="3433763"/>
            <a:ext cx="412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zh-TW" altLang="en-US" sz="1800" b="0">
                <a:latin typeface="標楷體" pitchFamily="65" charset="-120"/>
                <a:ea typeface="標楷體" pitchFamily="65" charset="-120"/>
              </a:rPr>
              <a:t>卐</a:t>
            </a:r>
          </a:p>
        </p:txBody>
      </p:sp>
      <p:sp>
        <p:nvSpPr>
          <p:cNvPr id="2255" name="Text Box 852"/>
          <p:cNvSpPr txBox="1">
            <a:spLocks noChangeArrowheads="1"/>
          </p:cNvSpPr>
          <p:nvPr/>
        </p:nvSpPr>
        <p:spPr bwMode="auto">
          <a:xfrm>
            <a:off x="249238" y="7859713"/>
            <a:ext cx="184150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TW" altLang="zh-TW" b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56" name="Text Box 150"/>
          <p:cNvSpPr txBox="1">
            <a:spLocks noChangeArrowheads="1"/>
          </p:cNvSpPr>
          <p:nvPr/>
        </p:nvSpPr>
        <p:spPr bwMode="auto">
          <a:xfrm>
            <a:off x="4051300" y="3536950"/>
            <a:ext cx="488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31" tIns="45716" rIns="91431" bIns="45716">
            <a:spAutoFit/>
          </a:bodyPr>
          <a:lstStyle/>
          <a:p>
            <a:pPr algn="l"/>
            <a:r>
              <a:rPr lang="zh-TW" altLang="en-US">
                <a:latin typeface="標楷體" pitchFamily="65" charset="-120"/>
                <a:ea typeface="標楷體" pitchFamily="65" charset="-120"/>
              </a:rPr>
              <a:t>汽車</a:t>
            </a:r>
          </a:p>
          <a:p>
            <a:pPr algn="l"/>
            <a:r>
              <a:rPr lang="zh-TW" altLang="en-US">
                <a:latin typeface="標楷體" pitchFamily="65" charset="-120"/>
                <a:ea typeface="標楷體" pitchFamily="65" charset="-120"/>
              </a:rPr>
              <a:t>工廠</a:t>
            </a:r>
          </a:p>
        </p:txBody>
      </p:sp>
      <p:sp>
        <p:nvSpPr>
          <p:cNvPr id="2257" name="Line 33"/>
          <p:cNvSpPr>
            <a:spLocks noChangeShapeType="1"/>
          </p:cNvSpPr>
          <p:nvPr/>
        </p:nvSpPr>
        <p:spPr bwMode="auto">
          <a:xfrm>
            <a:off x="2352675" y="2568575"/>
            <a:ext cx="10683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58" name="Freeform 839"/>
          <p:cNvSpPr>
            <a:spLocks/>
          </p:cNvSpPr>
          <p:nvPr/>
        </p:nvSpPr>
        <p:spPr bwMode="auto">
          <a:xfrm>
            <a:off x="2708275" y="2505075"/>
            <a:ext cx="1958975" cy="2952750"/>
          </a:xfrm>
          <a:custGeom>
            <a:avLst/>
            <a:gdLst>
              <a:gd name="T0" fmla="*/ 0 w 10000"/>
              <a:gd name="T1" fmla="*/ 2147483647 h 14139"/>
              <a:gd name="T2" fmla="*/ 2147483647 w 10000"/>
              <a:gd name="T3" fmla="*/ 2147483647 h 14139"/>
              <a:gd name="T4" fmla="*/ 2147483647 w 10000"/>
              <a:gd name="T5" fmla="*/ 2147483647 h 14139"/>
              <a:gd name="T6" fmla="*/ 2147483647 w 10000"/>
              <a:gd name="T7" fmla="*/ 2147483647 h 14139"/>
              <a:gd name="T8" fmla="*/ 2147483647 w 10000"/>
              <a:gd name="T9" fmla="*/ 2147483647 h 14139"/>
              <a:gd name="T10" fmla="*/ 2147483647 w 10000"/>
              <a:gd name="T11" fmla="*/ 2147483647 h 14139"/>
              <a:gd name="T12" fmla="*/ 2147483647 w 10000"/>
              <a:gd name="T13" fmla="*/ 2147483647 h 14139"/>
              <a:gd name="T14" fmla="*/ 2147483647 w 10000"/>
              <a:gd name="T15" fmla="*/ 2147483647 h 14139"/>
              <a:gd name="T16" fmla="*/ 2147483647 w 10000"/>
              <a:gd name="T17" fmla="*/ 2147483647 h 14139"/>
              <a:gd name="T18" fmla="*/ 2147483647 w 10000"/>
              <a:gd name="T19" fmla="*/ 2147483647 h 14139"/>
              <a:gd name="T20" fmla="*/ 2147483647 w 10000"/>
              <a:gd name="T21" fmla="*/ 2147483647 h 14139"/>
              <a:gd name="T22" fmla="*/ 2147483647 w 10000"/>
              <a:gd name="T23" fmla="*/ 2147483647 h 14139"/>
              <a:gd name="T24" fmla="*/ 2147483647 w 10000"/>
              <a:gd name="T25" fmla="*/ 2147483647 h 14139"/>
              <a:gd name="T26" fmla="*/ 2147483647 w 10000"/>
              <a:gd name="T27" fmla="*/ 2147483647 h 14139"/>
              <a:gd name="T28" fmla="*/ 2147483647 w 10000"/>
              <a:gd name="T29" fmla="*/ 2147483647 h 14139"/>
              <a:gd name="T30" fmla="*/ 2147483647 w 10000"/>
              <a:gd name="T31" fmla="*/ 0 h 14139"/>
              <a:gd name="T32" fmla="*/ 2147483647 w 10000"/>
              <a:gd name="T33" fmla="*/ 2147483647 h 14139"/>
              <a:gd name="T34" fmla="*/ 2147483647 w 10000"/>
              <a:gd name="T35" fmla="*/ 2147483647 h 14139"/>
              <a:gd name="T36" fmla="*/ 0 w 10000"/>
              <a:gd name="T37" fmla="*/ 2147483647 h 14139"/>
              <a:gd name="T38" fmla="*/ 0 w 10000"/>
              <a:gd name="T39" fmla="*/ 2147483647 h 14139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0000"/>
              <a:gd name="T61" fmla="*/ 0 h 14139"/>
              <a:gd name="T62" fmla="*/ 10000 w 10000"/>
              <a:gd name="T63" fmla="*/ 14139 h 14139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0000" h="14139">
                <a:moveTo>
                  <a:pt x="0" y="905"/>
                </a:moveTo>
                <a:lnTo>
                  <a:pt x="3282" y="965"/>
                </a:lnTo>
                <a:cubicBezTo>
                  <a:pt x="3285" y="3977"/>
                  <a:pt x="3309" y="11127"/>
                  <a:pt x="3312" y="14139"/>
                </a:cubicBezTo>
                <a:lnTo>
                  <a:pt x="4047" y="14139"/>
                </a:lnTo>
                <a:cubicBezTo>
                  <a:pt x="3989" y="12020"/>
                  <a:pt x="3932" y="9902"/>
                  <a:pt x="3874" y="7783"/>
                </a:cubicBezTo>
                <a:lnTo>
                  <a:pt x="7229" y="7783"/>
                </a:lnTo>
                <a:lnTo>
                  <a:pt x="9193" y="13104"/>
                </a:lnTo>
                <a:lnTo>
                  <a:pt x="9560" y="12759"/>
                </a:lnTo>
                <a:lnTo>
                  <a:pt x="8541" y="9774"/>
                </a:lnTo>
                <a:lnTo>
                  <a:pt x="8006" y="7964"/>
                </a:lnTo>
                <a:lnTo>
                  <a:pt x="9951" y="7964"/>
                </a:lnTo>
                <a:cubicBezTo>
                  <a:pt x="9967" y="7225"/>
                  <a:pt x="9984" y="6486"/>
                  <a:pt x="10000" y="5747"/>
                </a:cubicBezTo>
                <a:cubicBezTo>
                  <a:pt x="9627" y="5030"/>
                  <a:pt x="8201" y="4163"/>
                  <a:pt x="7715" y="3665"/>
                </a:cubicBezTo>
                <a:lnTo>
                  <a:pt x="7083" y="2760"/>
                </a:lnTo>
                <a:cubicBezTo>
                  <a:pt x="7099" y="2353"/>
                  <a:pt x="7115" y="1945"/>
                  <a:pt x="7131" y="1538"/>
                </a:cubicBezTo>
                <a:cubicBezTo>
                  <a:pt x="7147" y="1025"/>
                  <a:pt x="7164" y="513"/>
                  <a:pt x="7180" y="0"/>
                </a:cubicBezTo>
                <a:lnTo>
                  <a:pt x="3282" y="45"/>
                </a:lnTo>
                <a:lnTo>
                  <a:pt x="3282" y="347"/>
                </a:lnTo>
                <a:lnTo>
                  <a:pt x="0" y="317"/>
                </a:lnTo>
                <a:lnTo>
                  <a:pt x="0" y="905"/>
                </a:lnTo>
                <a:close/>
              </a:path>
            </a:pathLst>
          </a:custGeom>
          <a:solidFill>
            <a:srgbClr val="FF99CC">
              <a:alpha val="65097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59" name="Text Box 863"/>
          <p:cNvSpPr txBox="1">
            <a:spLocks noChangeArrowheads="1"/>
          </p:cNvSpPr>
          <p:nvPr/>
        </p:nvSpPr>
        <p:spPr bwMode="auto">
          <a:xfrm rot="-669777">
            <a:off x="3573463" y="5457825"/>
            <a:ext cx="10080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>
                <a:ea typeface="標楷體" pitchFamily="65" charset="-120"/>
              </a:rPr>
              <a:t>廠商</a:t>
            </a:r>
          </a:p>
          <a:p>
            <a:r>
              <a:rPr lang="zh-TW" altLang="en-US">
                <a:ea typeface="標楷體" pitchFamily="65" charset="-120"/>
              </a:rPr>
              <a:t>停車場</a:t>
            </a:r>
            <a:endParaRPr lang="zh-TW" altLang="en-US" b="0">
              <a:ea typeface="標楷體" pitchFamily="65" charset="-120"/>
            </a:endParaRPr>
          </a:p>
        </p:txBody>
      </p:sp>
      <p:sp>
        <p:nvSpPr>
          <p:cNvPr id="2260" name="AutoShape 900"/>
          <p:cNvSpPr>
            <a:spLocks noChangeArrowheads="1"/>
          </p:cNvSpPr>
          <p:nvPr/>
        </p:nvSpPr>
        <p:spPr bwMode="auto">
          <a:xfrm rot="7236548" flipV="1">
            <a:off x="2137569" y="2212181"/>
            <a:ext cx="504825" cy="80963"/>
          </a:xfrm>
          <a:prstGeom prst="notchedRightArrow">
            <a:avLst>
              <a:gd name="adj1" fmla="val 50000"/>
              <a:gd name="adj2" fmla="val 155881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61" name="AutoShape 906"/>
          <p:cNvSpPr>
            <a:spLocks noChangeArrowheads="1"/>
          </p:cNvSpPr>
          <p:nvPr/>
        </p:nvSpPr>
        <p:spPr bwMode="auto">
          <a:xfrm rot="5400000">
            <a:off x="2060576" y="3513137"/>
            <a:ext cx="1008062" cy="144463"/>
          </a:xfrm>
          <a:prstGeom prst="notchedRightArrow">
            <a:avLst>
              <a:gd name="adj1" fmla="val 50000"/>
              <a:gd name="adj2" fmla="val 17445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62" name="Text Box 913"/>
          <p:cNvSpPr txBox="1">
            <a:spLocks noChangeArrowheads="1"/>
          </p:cNvSpPr>
          <p:nvPr/>
        </p:nvSpPr>
        <p:spPr bwMode="auto">
          <a:xfrm rot="4682582">
            <a:off x="4792663" y="5894388"/>
            <a:ext cx="1004887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/>
            <a:r>
              <a:rPr kumimoji="0" lang="zh-TW" altLang="en-US" b="0">
                <a:latin typeface="標楷體" pitchFamily="65" charset="-120"/>
                <a:ea typeface="標楷體" pitchFamily="65" charset="-120"/>
              </a:rPr>
              <a:t>遊客停車場</a:t>
            </a:r>
          </a:p>
        </p:txBody>
      </p:sp>
      <p:sp>
        <p:nvSpPr>
          <p:cNvPr id="2263" name="Line 923"/>
          <p:cNvSpPr>
            <a:spLocks noChangeShapeType="1"/>
          </p:cNvSpPr>
          <p:nvPr/>
        </p:nvSpPr>
        <p:spPr bwMode="auto">
          <a:xfrm>
            <a:off x="5157788" y="6465888"/>
            <a:ext cx="71437" cy="288925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64" name="Text Box 925"/>
          <p:cNvSpPr txBox="1">
            <a:spLocks noChangeArrowheads="1"/>
          </p:cNvSpPr>
          <p:nvPr/>
        </p:nvSpPr>
        <p:spPr bwMode="auto">
          <a:xfrm>
            <a:off x="2636838" y="2865438"/>
            <a:ext cx="8651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TW" altLang="en-US" sz="1400">
                <a:latin typeface="標楷體" pitchFamily="65" charset="-120"/>
                <a:ea typeface="標楷體" pitchFamily="65" charset="-120"/>
              </a:rPr>
              <a:t>休息區</a:t>
            </a:r>
          </a:p>
        </p:txBody>
      </p:sp>
      <p:sp>
        <p:nvSpPr>
          <p:cNvPr id="2265" name="Text Box 926"/>
          <p:cNvSpPr txBox="1">
            <a:spLocks noChangeArrowheads="1"/>
          </p:cNvSpPr>
          <p:nvPr/>
        </p:nvSpPr>
        <p:spPr bwMode="auto">
          <a:xfrm>
            <a:off x="3500438" y="4737100"/>
            <a:ext cx="86518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TW" altLang="en-US" sz="1400">
                <a:latin typeface="標楷體" pitchFamily="65" charset="-120"/>
                <a:ea typeface="標楷體" pitchFamily="65" charset="-120"/>
              </a:rPr>
              <a:t>大草皮停車場</a:t>
            </a:r>
          </a:p>
        </p:txBody>
      </p:sp>
      <p:sp>
        <p:nvSpPr>
          <p:cNvPr id="2266" name="Rectangle 927"/>
          <p:cNvSpPr>
            <a:spLocks noChangeArrowheads="1"/>
          </p:cNvSpPr>
          <p:nvPr/>
        </p:nvSpPr>
        <p:spPr bwMode="auto">
          <a:xfrm rot="-1187513">
            <a:off x="4968875" y="5138738"/>
            <a:ext cx="331788" cy="4603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67" name="Text Box 928"/>
          <p:cNvSpPr txBox="1">
            <a:spLocks noChangeArrowheads="1"/>
          </p:cNvSpPr>
          <p:nvPr/>
        </p:nvSpPr>
        <p:spPr bwMode="auto">
          <a:xfrm rot="-1097172">
            <a:off x="4967288" y="5146675"/>
            <a:ext cx="4333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1" tIns="45716" rIns="91431" bIns="45716">
            <a:spAutoFit/>
          </a:bodyPr>
          <a:lstStyle/>
          <a:p>
            <a:pPr algn="l"/>
            <a:r>
              <a:rPr lang="zh-TW" altLang="en-US" sz="800">
                <a:latin typeface="標楷體" pitchFamily="65" charset="-120"/>
                <a:ea typeface="標楷體" pitchFamily="65" charset="-120"/>
              </a:rPr>
              <a:t>風雨球場</a:t>
            </a:r>
          </a:p>
        </p:txBody>
      </p:sp>
      <p:sp>
        <p:nvSpPr>
          <p:cNvPr id="2268" name="AutoShape 932"/>
          <p:cNvSpPr>
            <a:spLocks noChangeArrowheads="1"/>
          </p:cNvSpPr>
          <p:nvPr/>
        </p:nvSpPr>
        <p:spPr bwMode="auto">
          <a:xfrm rot="2504915" flipV="1">
            <a:off x="1916113" y="1639888"/>
            <a:ext cx="504825" cy="80962"/>
          </a:xfrm>
          <a:prstGeom prst="notchedRightArrow">
            <a:avLst>
              <a:gd name="adj1" fmla="val 50000"/>
              <a:gd name="adj2" fmla="val 155883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69" name="Rectangle 934"/>
          <p:cNvSpPr>
            <a:spLocks noChangeArrowheads="1"/>
          </p:cNvSpPr>
          <p:nvPr/>
        </p:nvSpPr>
        <p:spPr bwMode="auto">
          <a:xfrm rot="-906320">
            <a:off x="3933825" y="5961063"/>
            <a:ext cx="574675" cy="35877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zh-TW" altLang="en-US" b="0"/>
              <a:t>榕園</a:t>
            </a:r>
          </a:p>
        </p:txBody>
      </p:sp>
      <p:sp>
        <p:nvSpPr>
          <p:cNvPr id="2270" name="Text Box 936"/>
          <p:cNvSpPr txBox="1">
            <a:spLocks noChangeArrowheads="1"/>
          </p:cNvSpPr>
          <p:nvPr/>
        </p:nvSpPr>
        <p:spPr bwMode="auto">
          <a:xfrm>
            <a:off x="260102" y="7473280"/>
            <a:ext cx="2736850" cy="135421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/>
            <a:endParaRPr lang="en-US" altLang="zh-TW" sz="1400" b="0" dirty="0">
              <a:latin typeface="標楷體" pitchFamily="65" charset="-120"/>
              <a:ea typeface="標楷體" pitchFamily="65" charset="-120"/>
            </a:endParaRPr>
          </a:p>
          <a:p>
            <a:pPr marL="457200" indent="-457200" algn="l"/>
            <a:r>
              <a:rPr kumimoji="0" lang="zh-TW" altLang="en-US" sz="1400" b="0" dirty="0">
                <a:latin typeface="標楷體" pitchFamily="65" charset="-120"/>
                <a:ea typeface="標楷體" pitchFamily="65" charset="-120"/>
              </a:rPr>
              <a:t>總召</a:t>
            </a:r>
            <a:r>
              <a:rPr kumimoji="0" lang="en-US" altLang="zh-TW" sz="1400" b="0" dirty="0">
                <a:latin typeface="標楷體" pitchFamily="65" charset="-120"/>
                <a:ea typeface="標楷體" pitchFamily="65" charset="-120"/>
              </a:rPr>
              <a:t>:</a:t>
            </a:r>
            <a:r>
              <a:rPr kumimoji="0" lang="zh-TW" altLang="en-US" sz="1400" b="0" dirty="0">
                <a:latin typeface="標楷體" pitchFamily="65" charset="-120"/>
                <a:ea typeface="標楷體" pitchFamily="65" charset="-120"/>
              </a:rPr>
              <a:t>洪子賢 </a:t>
            </a:r>
            <a:r>
              <a:rPr kumimoji="0" lang="en-US" altLang="zh-TW" sz="1400" b="0" dirty="0">
                <a:latin typeface="標楷體" pitchFamily="65" charset="-120"/>
                <a:ea typeface="標楷體" pitchFamily="65" charset="-120"/>
              </a:rPr>
              <a:t>0973050107</a:t>
            </a:r>
          </a:p>
          <a:p>
            <a:pPr marL="457200" indent="-457200" algn="l"/>
            <a:r>
              <a:rPr kumimoji="0" lang="zh-TW" altLang="en-US" sz="1400" b="0" dirty="0">
                <a:latin typeface="標楷體" pitchFamily="65" charset="-120"/>
                <a:ea typeface="標楷體" pitchFamily="65" charset="-120"/>
              </a:rPr>
              <a:t>副召</a:t>
            </a:r>
            <a:r>
              <a:rPr kumimoji="0" lang="en-US" altLang="zh-TW" sz="1400" b="0" dirty="0">
                <a:latin typeface="標楷體" pitchFamily="65" charset="-120"/>
                <a:ea typeface="標楷體" pitchFamily="65" charset="-120"/>
              </a:rPr>
              <a:t>:</a:t>
            </a:r>
            <a:r>
              <a:rPr kumimoji="0" lang="zh-TW" altLang="en-US" sz="1400" b="0" dirty="0">
                <a:latin typeface="標楷體" pitchFamily="65" charset="-120"/>
                <a:ea typeface="標楷體" pitchFamily="65" charset="-120"/>
              </a:rPr>
              <a:t>王鵬竣 </a:t>
            </a:r>
            <a:r>
              <a:rPr kumimoji="0" lang="en-US" altLang="zh-TW" sz="1400" b="0" dirty="0">
                <a:latin typeface="標楷體" pitchFamily="65" charset="-120"/>
                <a:ea typeface="標楷體" pitchFamily="65" charset="-120"/>
              </a:rPr>
              <a:t>0982733067</a:t>
            </a:r>
          </a:p>
          <a:p>
            <a:pPr marL="457200" indent="-457200" algn="l"/>
            <a:r>
              <a:rPr kumimoji="0" lang="en-US" altLang="zh-TW" sz="1400" b="0" dirty="0">
                <a:latin typeface="標楷體" pitchFamily="65" charset="-120"/>
                <a:ea typeface="標楷體" pitchFamily="65" charset="-120"/>
              </a:rPr>
              <a:t>        </a:t>
            </a:r>
            <a:r>
              <a:rPr kumimoji="0" lang="zh-TW" altLang="en-US" sz="1400" b="0" dirty="0">
                <a:latin typeface="標楷體" pitchFamily="65" charset="-120"/>
                <a:ea typeface="標楷體" pitchFamily="65" charset="-120"/>
              </a:rPr>
              <a:t>為出口</a:t>
            </a:r>
          </a:p>
          <a:p>
            <a:pPr marL="457200" indent="-457200" algn="l"/>
            <a:r>
              <a:rPr kumimoji="0" lang="zh-TW" altLang="en-US" sz="1400" b="0" dirty="0">
                <a:latin typeface="標楷體" pitchFamily="65" charset="-120"/>
                <a:ea typeface="標楷體" pitchFamily="65" charset="-120"/>
              </a:rPr>
              <a:t>        為入場及停車路線</a:t>
            </a:r>
          </a:p>
          <a:p>
            <a:pPr marL="457200" indent="-457200" algn="l"/>
            <a:endParaRPr kumimoji="0" lang="en-US" altLang="zh-TW" b="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71" name="Line 937"/>
          <p:cNvSpPr>
            <a:spLocks noChangeShapeType="1"/>
          </p:cNvSpPr>
          <p:nvPr/>
        </p:nvSpPr>
        <p:spPr bwMode="auto">
          <a:xfrm>
            <a:off x="332457" y="8265368"/>
            <a:ext cx="576263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72" name="AutoShape 938"/>
          <p:cNvSpPr>
            <a:spLocks noChangeArrowheads="1"/>
          </p:cNvSpPr>
          <p:nvPr/>
        </p:nvSpPr>
        <p:spPr bwMode="auto">
          <a:xfrm>
            <a:off x="332656" y="8481392"/>
            <a:ext cx="576263" cy="71437"/>
          </a:xfrm>
          <a:prstGeom prst="notchedRightArrow">
            <a:avLst>
              <a:gd name="adj1" fmla="val 50000"/>
              <a:gd name="adj2" fmla="val 20166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73" name="Line 964"/>
          <p:cNvSpPr>
            <a:spLocks noChangeShapeType="1"/>
          </p:cNvSpPr>
          <p:nvPr/>
        </p:nvSpPr>
        <p:spPr bwMode="auto">
          <a:xfrm>
            <a:off x="5373688" y="7185025"/>
            <a:ext cx="144462" cy="576263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74" name="Text Box 997"/>
          <p:cNvSpPr txBox="1">
            <a:spLocks noChangeArrowheads="1"/>
          </p:cNvSpPr>
          <p:nvPr/>
        </p:nvSpPr>
        <p:spPr bwMode="auto">
          <a:xfrm rot="359226">
            <a:off x="3141663" y="2000250"/>
            <a:ext cx="12001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zh-TW" altLang="en-US" sz="1000">
                <a:latin typeface="標楷體" pitchFamily="65" charset="-120"/>
                <a:ea typeface="標楷體" pitchFamily="65" charset="-120"/>
              </a:rPr>
              <a:t>中 正 南 路</a:t>
            </a:r>
            <a:r>
              <a:rPr lang="en-US" altLang="zh-TW" sz="1000">
                <a:latin typeface="標楷體" pitchFamily="65" charset="-120"/>
                <a:ea typeface="標楷體" pitchFamily="65" charset="-120"/>
              </a:rPr>
              <a:t>242</a:t>
            </a:r>
            <a:r>
              <a:rPr lang="zh-TW" altLang="en-US" sz="1000">
                <a:latin typeface="標楷體" pitchFamily="65" charset="-120"/>
                <a:ea typeface="標楷體" pitchFamily="65" charset="-120"/>
              </a:rPr>
              <a:t>巷</a:t>
            </a:r>
          </a:p>
        </p:txBody>
      </p:sp>
      <p:sp>
        <p:nvSpPr>
          <p:cNvPr id="2275" name="Line 1024"/>
          <p:cNvSpPr>
            <a:spLocks noChangeShapeType="1"/>
          </p:cNvSpPr>
          <p:nvPr/>
        </p:nvSpPr>
        <p:spPr bwMode="auto">
          <a:xfrm flipV="1">
            <a:off x="5300663" y="3800475"/>
            <a:ext cx="358775" cy="142875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76" name="Line 1025"/>
          <p:cNvSpPr>
            <a:spLocks noChangeShapeType="1"/>
          </p:cNvSpPr>
          <p:nvPr/>
        </p:nvSpPr>
        <p:spPr bwMode="auto">
          <a:xfrm flipH="1" flipV="1">
            <a:off x="5373688" y="4016375"/>
            <a:ext cx="73025" cy="2159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77" name="AutoShape 1032"/>
          <p:cNvSpPr>
            <a:spLocks noChangeArrowheads="1"/>
          </p:cNvSpPr>
          <p:nvPr/>
        </p:nvSpPr>
        <p:spPr bwMode="auto">
          <a:xfrm rot="4410483" flipV="1">
            <a:off x="5194300" y="4122738"/>
            <a:ext cx="282575" cy="69850"/>
          </a:xfrm>
          <a:prstGeom prst="notchedRightArrow">
            <a:avLst>
              <a:gd name="adj1" fmla="val 50000"/>
              <a:gd name="adj2" fmla="val 10113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78" name="AutoShape 1035"/>
          <p:cNvSpPr>
            <a:spLocks noChangeArrowheads="1"/>
          </p:cNvSpPr>
          <p:nvPr/>
        </p:nvSpPr>
        <p:spPr bwMode="auto">
          <a:xfrm rot="11457216" flipV="1">
            <a:off x="2636838" y="2000250"/>
            <a:ext cx="504825" cy="80963"/>
          </a:xfrm>
          <a:prstGeom prst="notchedRightArrow">
            <a:avLst>
              <a:gd name="adj1" fmla="val 50000"/>
              <a:gd name="adj2" fmla="val 155881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79" name="Freeform 1041"/>
          <p:cNvSpPr>
            <a:spLocks/>
          </p:cNvSpPr>
          <p:nvPr/>
        </p:nvSpPr>
        <p:spPr bwMode="auto">
          <a:xfrm>
            <a:off x="3495675" y="4667250"/>
            <a:ext cx="982663" cy="784225"/>
          </a:xfrm>
          <a:custGeom>
            <a:avLst/>
            <a:gdLst>
              <a:gd name="T0" fmla="*/ 2147483647 w 619"/>
              <a:gd name="T1" fmla="*/ 2147483647 h 494"/>
              <a:gd name="T2" fmla="*/ 2147483647 w 619"/>
              <a:gd name="T3" fmla="*/ 0 h 494"/>
              <a:gd name="T4" fmla="*/ 0 w 619"/>
              <a:gd name="T5" fmla="*/ 0 h 494"/>
              <a:gd name="T6" fmla="*/ 2147483647 w 619"/>
              <a:gd name="T7" fmla="*/ 2147483647 h 494"/>
              <a:gd name="T8" fmla="*/ 2147483647 w 619"/>
              <a:gd name="T9" fmla="*/ 2147483647 h 494"/>
              <a:gd name="T10" fmla="*/ 2147483647 w 619"/>
              <a:gd name="T11" fmla="*/ 2147483647 h 494"/>
              <a:gd name="T12" fmla="*/ 2147483647 w 619"/>
              <a:gd name="T13" fmla="*/ 2147483647 h 494"/>
              <a:gd name="T14" fmla="*/ 2147483647 w 619"/>
              <a:gd name="T15" fmla="*/ 2147483647 h 494"/>
              <a:gd name="T16" fmla="*/ 2147483647 w 619"/>
              <a:gd name="T17" fmla="*/ 2147483647 h 494"/>
              <a:gd name="T18" fmla="*/ 2147483647 w 619"/>
              <a:gd name="T19" fmla="*/ 2147483647 h 49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619"/>
              <a:gd name="T31" fmla="*/ 0 h 494"/>
              <a:gd name="T32" fmla="*/ 619 w 619"/>
              <a:gd name="T33" fmla="*/ 494 h 49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619" h="494">
                <a:moveTo>
                  <a:pt x="487" y="5"/>
                </a:moveTo>
                <a:lnTo>
                  <a:pt x="96" y="0"/>
                </a:lnTo>
                <a:lnTo>
                  <a:pt x="0" y="0"/>
                </a:lnTo>
                <a:lnTo>
                  <a:pt x="4" y="95"/>
                </a:lnTo>
                <a:lnTo>
                  <a:pt x="4" y="223"/>
                </a:lnTo>
                <a:lnTo>
                  <a:pt x="3" y="342"/>
                </a:lnTo>
                <a:lnTo>
                  <a:pt x="27" y="467"/>
                </a:lnTo>
                <a:lnTo>
                  <a:pt x="61" y="494"/>
                </a:lnTo>
                <a:lnTo>
                  <a:pt x="619" y="366"/>
                </a:lnTo>
                <a:lnTo>
                  <a:pt x="487" y="5"/>
                </a:lnTo>
                <a:close/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80" name="Rectangle 1043"/>
          <p:cNvSpPr>
            <a:spLocks noChangeArrowheads="1"/>
          </p:cNvSpPr>
          <p:nvPr/>
        </p:nvSpPr>
        <p:spPr bwMode="auto">
          <a:xfrm>
            <a:off x="2349500" y="2289175"/>
            <a:ext cx="641350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/>
              <a:t>舊大門</a:t>
            </a:r>
          </a:p>
        </p:txBody>
      </p:sp>
      <p:sp>
        <p:nvSpPr>
          <p:cNvPr id="2281" name="Line 1045"/>
          <p:cNvSpPr>
            <a:spLocks noChangeShapeType="1"/>
          </p:cNvSpPr>
          <p:nvPr/>
        </p:nvSpPr>
        <p:spPr bwMode="auto">
          <a:xfrm>
            <a:off x="4724400" y="3584575"/>
            <a:ext cx="0" cy="360363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82" name="AutoShape 1047"/>
          <p:cNvSpPr>
            <a:spLocks noChangeArrowheads="1"/>
          </p:cNvSpPr>
          <p:nvPr/>
        </p:nvSpPr>
        <p:spPr bwMode="auto">
          <a:xfrm rot="15698289" flipV="1">
            <a:off x="4648994" y="3726656"/>
            <a:ext cx="355600" cy="71438"/>
          </a:xfrm>
          <a:prstGeom prst="notchedRightArrow">
            <a:avLst>
              <a:gd name="adj1" fmla="val 50000"/>
              <a:gd name="adj2" fmla="val 124444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83" name="AutoShape 1048"/>
          <p:cNvSpPr>
            <a:spLocks noChangeArrowheads="1"/>
          </p:cNvSpPr>
          <p:nvPr/>
        </p:nvSpPr>
        <p:spPr bwMode="auto">
          <a:xfrm rot="9496603" flipV="1">
            <a:off x="5157788" y="3729038"/>
            <a:ext cx="563562" cy="107950"/>
          </a:xfrm>
          <a:prstGeom prst="notchedRightArrow">
            <a:avLst>
              <a:gd name="adj1" fmla="val 50000"/>
              <a:gd name="adj2" fmla="val 13051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84" name="AutoShape 1049"/>
          <p:cNvSpPr>
            <a:spLocks noChangeArrowheads="1"/>
          </p:cNvSpPr>
          <p:nvPr/>
        </p:nvSpPr>
        <p:spPr bwMode="auto">
          <a:xfrm rot="20617969" flipV="1">
            <a:off x="4149725" y="6465888"/>
            <a:ext cx="935038" cy="166687"/>
          </a:xfrm>
          <a:prstGeom prst="notchedRightArrow">
            <a:avLst>
              <a:gd name="adj1" fmla="val 50000"/>
              <a:gd name="adj2" fmla="val 14023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285" name="Text Box 1050"/>
          <p:cNvSpPr txBox="1">
            <a:spLocks noChangeArrowheads="1"/>
          </p:cNvSpPr>
          <p:nvPr/>
        </p:nvSpPr>
        <p:spPr bwMode="auto">
          <a:xfrm>
            <a:off x="4740117" y="9273480"/>
            <a:ext cx="213391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交管副召</a:t>
            </a:r>
            <a:r>
              <a:rPr lang="en-US" altLang="zh-TW" sz="1600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王鵬竣</a:t>
            </a:r>
            <a:endParaRPr lang="en-US" altLang="zh-TW" sz="1600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1600" dirty="0">
                <a:latin typeface="標楷體" pitchFamily="65" charset="-120"/>
                <a:ea typeface="標楷體" pitchFamily="65" charset="-120"/>
              </a:rPr>
              <a:t>修改日期</a:t>
            </a:r>
            <a:r>
              <a:rPr lang="en-US" altLang="zh-TW" sz="1600">
                <a:latin typeface="標楷體" pitchFamily="65" charset="-120"/>
                <a:ea typeface="標楷體" pitchFamily="65" charset="-120"/>
              </a:rPr>
              <a:t>:</a:t>
            </a:r>
            <a:r>
              <a:rPr lang="en-US" altLang="zh-TW" sz="1600" smtClean="0">
                <a:latin typeface="標楷體" pitchFamily="65" charset="-120"/>
                <a:ea typeface="標楷體" pitchFamily="65" charset="-120"/>
              </a:rPr>
              <a:t>2010/10/22</a:t>
            </a:r>
            <a:endParaRPr lang="en-US" altLang="zh-TW" sz="1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86" name="Text Box 1051"/>
          <p:cNvSpPr txBox="1">
            <a:spLocks noChangeArrowheads="1"/>
          </p:cNvSpPr>
          <p:nvPr/>
        </p:nvSpPr>
        <p:spPr bwMode="auto">
          <a:xfrm>
            <a:off x="6308725" y="7905750"/>
            <a:ext cx="5492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TW" altLang="en-US" sz="1400">
                <a:solidFill>
                  <a:schemeClr val="accent2"/>
                </a:solidFill>
                <a:latin typeface="標楷體" pitchFamily="65" charset="-120"/>
                <a:ea typeface="標楷體" pitchFamily="65" charset="-120"/>
              </a:rPr>
              <a:t>出口</a:t>
            </a:r>
          </a:p>
        </p:txBody>
      </p:sp>
      <p:sp>
        <p:nvSpPr>
          <p:cNvPr id="2287" name="Line 1053"/>
          <p:cNvSpPr>
            <a:spLocks noChangeShapeType="1"/>
          </p:cNvSpPr>
          <p:nvPr/>
        </p:nvSpPr>
        <p:spPr bwMode="auto">
          <a:xfrm flipH="1" flipV="1">
            <a:off x="5661025" y="7977188"/>
            <a:ext cx="647700" cy="71437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88" name="Line 1054"/>
          <p:cNvSpPr>
            <a:spLocks noChangeShapeType="1"/>
          </p:cNvSpPr>
          <p:nvPr/>
        </p:nvSpPr>
        <p:spPr bwMode="auto">
          <a:xfrm flipH="1" flipV="1">
            <a:off x="1989138" y="6465888"/>
            <a:ext cx="576262" cy="2159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89" name="Line 1055"/>
          <p:cNvSpPr>
            <a:spLocks noChangeShapeType="1"/>
          </p:cNvSpPr>
          <p:nvPr/>
        </p:nvSpPr>
        <p:spPr bwMode="auto">
          <a:xfrm flipH="1">
            <a:off x="3429000" y="6753770"/>
            <a:ext cx="288925" cy="71438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90" name="Line 1056"/>
          <p:cNvSpPr>
            <a:spLocks noChangeShapeType="1"/>
          </p:cNvSpPr>
          <p:nvPr/>
        </p:nvSpPr>
        <p:spPr bwMode="auto">
          <a:xfrm flipV="1">
            <a:off x="1844675" y="3081338"/>
            <a:ext cx="0" cy="935037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91" name="Line 1057"/>
          <p:cNvSpPr>
            <a:spLocks noChangeShapeType="1"/>
          </p:cNvSpPr>
          <p:nvPr/>
        </p:nvSpPr>
        <p:spPr bwMode="auto">
          <a:xfrm flipH="1">
            <a:off x="1989138" y="4665663"/>
            <a:ext cx="360362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92" name="Line 1058"/>
          <p:cNvSpPr>
            <a:spLocks noChangeShapeType="1"/>
          </p:cNvSpPr>
          <p:nvPr/>
        </p:nvSpPr>
        <p:spPr bwMode="auto">
          <a:xfrm flipH="1">
            <a:off x="1268413" y="2649538"/>
            <a:ext cx="431800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93" name="Line 1059"/>
          <p:cNvSpPr>
            <a:spLocks noChangeShapeType="1"/>
          </p:cNvSpPr>
          <p:nvPr/>
        </p:nvSpPr>
        <p:spPr bwMode="auto">
          <a:xfrm flipV="1">
            <a:off x="981075" y="1712913"/>
            <a:ext cx="0" cy="647700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294" name="Text Box 1060"/>
          <p:cNvSpPr txBox="1">
            <a:spLocks noChangeArrowheads="1"/>
          </p:cNvSpPr>
          <p:nvPr/>
        </p:nvSpPr>
        <p:spPr bwMode="auto">
          <a:xfrm>
            <a:off x="4076700" y="2936875"/>
            <a:ext cx="9271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TW" altLang="en-US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遊客停車區</a:t>
            </a:r>
          </a:p>
        </p:txBody>
      </p:sp>
      <p:sp>
        <p:nvSpPr>
          <p:cNvPr id="255" name="Line 836"/>
          <p:cNvSpPr>
            <a:spLocks noChangeShapeType="1"/>
          </p:cNvSpPr>
          <p:nvPr/>
        </p:nvSpPr>
        <p:spPr bwMode="auto">
          <a:xfrm flipH="1">
            <a:off x="4149725" y="1857375"/>
            <a:ext cx="1081088" cy="863600"/>
          </a:xfrm>
          <a:prstGeom prst="line">
            <a:avLst/>
          </a:prstGeom>
          <a:ln>
            <a:solidFill>
              <a:srgbClr val="FF6600"/>
            </a:solidFill>
            <a:headEnd/>
            <a:tailEnd type="triangle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 dirty="0">
              <a:solidFill>
                <a:srgbClr val="FF9933"/>
              </a:solidFill>
            </a:endParaRPr>
          </a:p>
        </p:txBody>
      </p:sp>
      <p:sp>
        <p:nvSpPr>
          <p:cNvPr id="2296" name="Text Box 840"/>
          <p:cNvSpPr txBox="1">
            <a:spLocks noChangeArrowheads="1"/>
          </p:cNvSpPr>
          <p:nvPr/>
        </p:nvSpPr>
        <p:spPr bwMode="auto">
          <a:xfrm>
            <a:off x="4868863" y="1497013"/>
            <a:ext cx="996950" cy="336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2813"/>
            <a:r>
              <a:rPr lang="zh-TW" altLang="en-US" sz="16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展覽會場</a:t>
            </a:r>
          </a:p>
        </p:txBody>
      </p:sp>
      <p:sp>
        <p:nvSpPr>
          <p:cNvPr id="250" name="Line 851"/>
          <p:cNvSpPr>
            <a:spLocks noChangeShapeType="1"/>
          </p:cNvSpPr>
          <p:nvPr/>
        </p:nvSpPr>
        <p:spPr bwMode="auto">
          <a:xfrm flipH="1">
            <a:off x="5734050" y="2720975"/>
            <a:ext cx="287338" cy="1079500"/>
          </a:xfrm>
          <a:prstGeom prst="line">
            <a:avLst/>
          </a:prstGeom>
          <a:noFill/>
          <a:ln w="38100" algn="ctr">
            <a:solidFill>
              <a:srgbClr val="00CCFF"/>
            </a:solidFill>
            <a:round/>
            <a:headEnd/>
            <a:tailEnd type="triangle" w="med" len="med"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2298" name="Text Box 798"/>
          <p:cNvSpPr txBox="1">
            <a:spLocks noChangeArrowheads="1"/>
          </p:cNvSpPr>
          <p:nvPr/>
        </p:nvSpPr>
        <p:spPr bwMode="auto">
          <a:xfrm>
            <a:off x="5661025" y="2360613"/>
            <a:ext cx="8016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defTabSz="912813"/>
            <a:r>
              <a:rPr lang="zh-TW" altLang="en-US" sz="1400">
                <a:latin typeface="標楷體" pitchFamily="65" charset="-120"/>
                <a:ea typeface="標楷體" pitchFamily="65" charset="-120"/>
              </a:rPr>
              <a:t>東大門</a:t>
            </a:r>
          </a:p>
        </p:txBody>
      </p:sp>
      <p:sp>
        <p:nvSpPr>
          <p:cNvPr id="248" name="Line 878"/>
          <p:cNvSpPr>
            <a:spLocks noChangeShapeType="1"/>
          </p:cNvSpPr>
          <p:nvPr/>
        </p:nvSpPr>
        <p:spPr bwMode="auto">
          <a:xfrm>
            <a:off x="1773238" y="2000250"/>
            <a:ext cx="360362" cy="360363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2300" name="Rectangle 61" descr="10%"/>
          <p:cNvSpPr>
            <a:spLocks noChangeArrowheads="1"/>
          </p:cNvSpPr>
          <p:nvPr/>
        </p:nvSpPr>
        <p:spPr bwMode="auto">
          <a:xfrm rot="-764187">
            <a:off x="3578225" y="5383213"/>
            <a:ext cx="896938" cy="144462"/>
          </a:xfrm>
          <a:prstGeom prst="rect">
            <a:avLst/>
          </a:prstGeom>
          <a:pattFill prst="pct10">
            <a:fgClr>
              <a:srgbClr val="C0C0C0"/>
            </a:fgClr>
            <a:bgClr>
              <a:srgbClr val="FFFFFF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31" tIns="45716" rIns="91431" bIns="45716" anchor="ctr"/>
          <a:lstStyle/>
          <a:p>
            <a:r>
              <a:rPr lang="zh-TW" altLang="en-US">
                <a:latin typeface="標楷體" pitchFamily="65" charset="-120"/>
                <a:ea typeface="標楷體" pitchFamily="65" charset="-120"/>
              </a:rPr>
              <a:t>文 化 走 廊</a:t>
            </a:r>
          </a:p>
        </p:txBody>
      </p:sp>
      <p:sp>
        <p:nvSpPr>
          <p:cNvPr id="2301" name="AutoShape 1047"/>
          <p:cNvSpPr>
            <a:spLocks noChangeArrowheads="1"/>
          </p:cNvSpPr>
          <p:nvPr/>
        </p:nvSpPr>
        <p:spPr bwMode="auto">
          <a:xfrm rot="10800000" flipV="1">
            <a:off x="1989138" y="4016375"/>
            <a:ext cx="355600" cy="71438"/>
          </a:xfrm>
          <a:prstGeom prst="notchedRightArrow">
            <a:avLst>
              <a:gd name="adj1" fmla="val 50000"/>
              <a:gd name="adj2" fmla="val 124444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302" name="Line 1054"/>
          <p:cNvSpPr>
            <a:spLocks noChangeShapeType="1"/>
          </p:cNvSpPr>
          <p:nvPr/>
        </p:nvSpPr>
        <p:spPr bwMode="auto">
          <a:xfrm>
            <a:off x="3500438" y="5745163"/>
            <a:ext cx="144462" cy="576262"/>
          </a:xfrm>
          <a:prstGeom prst="line">
            <a:avLst/>
          </a:prstGeom>
          <a:noFill/>
          <a:ln w="28575">
            <a:solidFill>
              <a:srgbClr val="FF00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303" name="AutoShape 909"/>
          <p:cNvSpPr>
            <a:spLocks noChangeArrowheads="1"/>
          </p:cNvSpPr>
          <p:nvPr/>
        </p:nvSpPr>
        <p:spPr bwMode="auto">
          <a:xfrm rot="-6237049">
            <a:off x="3282950" y="5994400"/>
            <a:ext cx="936625" cy="142875"/>
          </a:xfrm>
          <a:prstGeom prst="notchedRightArrow">
            <a:avLst>
              <a:gd name="adj1" fmla="val 50000"/>
              <a:gd name="adj2" fmla="val 163889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62" name="AutoShape 938"/>
          <p:cNvSpPr>
            <a:spLocks noChangeArrowheads="1"/>
          </p:cNvSpPr>
          <p:nvPr/>
        </p:nvSpPr>
        <p:spPr bwMode="auto">
          <a:xfrm rot="20566352">
            <a:off x="3431148" y="6814054"/>
            <a:ext cx="576263" cy="71437"/>
          </a:xfrm>
          <a:prstGeom prst="notchedRightArrow">
            <a:avLst>
              <a:gd name="adj1" fmla="val 50000"/>
              <a:gd name="adj2" fmla="val 201668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2819</TotalTime>
  <Words>152</Words>
  <Application>Microsoft Office PowerPoint</Application>
  <PresentationFormat>A4 紙張 (210x297 公釐)</PresentationFormat>
  <Paragraphs>72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預設簡報設計</vt:lpstr>
      <vt:lpstr>投影片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無投影片標題</dc:title>
  <dc:creator>yih pai</dc:creator>
  <cp:lastModifiedBy>Enzo</cp:lastModifiedBy>
  <cp:revision>239</cp:revision>
  <cp:lastPrinted>1998-08-29T17:05:30Z</cp:lastPrinted>
  <dcterms:created xsi:type="dcterms:W3CDTF">1998-08-18T19:47:14Z</dcterms:created>
  <dcterms:modified xsi:type="dcterms:W3CDTF">2010-10-22T12:18:04Z</dcterms:modified>
</cp:coreProperties>
</file>