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7" r:id="rId2"/>
  </p:sldIdLst>
  <p:sldSz cx="9906000" cy="6858000" type="A4"/>
  <p:notesSz cx="6858000" cy="9667875"/>
  <p:defaultTextStyle>
    <a:defPPr>
      <a:defRPr lang="zh-TW"/>
    </a:defPPr>
    <a:lvl1pPr algn="ctr" rtl="0" fontAlgn="base">
      <a:spcBef>
        <a:spcPct val="0"/>
      </a:spcBef>
      <a:spcAft>
        <a:spcPct val="0"/>
      </a:spcAft>
      <a:defRPr kumimoji="1" sz="1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umimoji="1" sz="1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umimoji="1" sz="1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umimoji="1" sz="1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umimoji="1" sz="1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1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1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1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1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E87808"/>
    <a:srgbClr val="FF33CC"/>
    <a:srgbClr val="66FF33"/>
    <a:srgbClr val="FF9900"/>
    <a:srgbClr val="9900CC"/>
    <a:srgbClr val="FF0000"/>
    <a:srgbClr val="FF99FF"/>
    <a:srgbClr val="B2B2B2"/>
    <a:srgbClr val="CCE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990" y="270"/>
      </p:cViewPr>
      <p:guideLst>
        <p:guide orient="horz" pos="1961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9100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b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171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68738" y="0"/>
            <a:ext cx="2959100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b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172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85275"/>
            <a:ext cx="29591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b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173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68738" y="9185275"/>
            <a:ext cx="29591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b="0">
                <a:ea typeface="新細明體" pitchFamily="18" charset="-120"/>
              </a:defRPr>
            </a:lvl1pPr>
          </a:lstStyle>
          <a:p>
            <a:pPr>
              <a:defRPr/>
            </a:pPr>
            <a:fld id="{A52E5147-A4AB-4E9E-B489-F32F607307D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42950" y="2129937"/>
            <a:ext cx="8420100" cy="147051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967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F16272-4980-4A7A-B84E-AC23D653854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D29FD6-10CC-45BE-99E4-ACD1928C29F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1933" y="4407145"/>
            <a:ext cx="8420100" cy="136170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81933" y="2906958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F9C9B9-F816-4BEF-9662-E087089A5B0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742950" y="1981567"/>
            <a:ext cx="4099983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063067" y="1981567"/>
            <a:ext cx="4099983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C42E98-E0FF-4F37-959E-F5B5402C349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4760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535358"/>
            <a:ext cx="4377444" cy="63964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5300" y="2174997"/>
            <a:ext cx="4377444" cy="395104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33259" y="1535358"/>
            <a:ext cx="4377442" cy="63964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33259" y="2174997"/>
            <a:ext cx="4377442" cy="395104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9D3C4B-96C6-4530-AE45-C7A4F54F537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ECCFE3-7E0C-4757-B037-48DE7E4CB0F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1239C9-C299-4209-9D83-B48EBD25F16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2562"/>
            <a:ext cx="3258433" cy="116278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72972" y="272562"/>
            <a:ext cx="5537728" cy="585347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95300" y="1435344"/>
            <a:ext cx="3258433" cy="46906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CF5C4-8842-4A77-9964-46C4D2DDBC3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2219" y="4800600"/>
            <a:ext cx="5943600" cy="56710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942219" y="613263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942219" y="5367704"/>
            <a:ext cx="5943600" cy="8044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013901-C393-4254-9B7E-72DE99134DA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CBF894-901B-4E1B-BD38-CF51DA7972D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058026" y="609967"/>
            <a:ext cx="2105025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742951" y="609967"/>
            <a:ext cx="6094942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DACB93-08AF-4F5D-BF1F-F375E67D861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42950" y="609600"/>
            <a:ext cx="84201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1" tIns="45716" rIns="91431" bIns="4571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42950" y="1981200"/>
            <a:ext cx="84201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1" tIns="45716" rIns="91431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2950" y="62484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1" tIns="45716" rIns="91431" bIns="45716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8400"/>
            <a:ext cx="3136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1" tIns="45716" rIns="91431" bIns="45716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84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1" tIns="45716" rIns="91431" bIns="45716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a typeface="新細明體" pitchFamily="18" charset="-120"/>
              </a:defRPr>
            </a:lvl1pPr>
          </a:lstStyle>
          <a:p>
            <a:pPr>
              <a:defRPr/>
            </a:pPr>
            <a:fld id="{84A9B427-3511-48D5-80F6-E924922E15F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50" name="直線接點 355"/>
          <p:cNvCxnSpPr>
            <a:cxnSpLocks noChangeShapeType="1"/>
          </p:cNvCxnSpPr>
          <p:nvPr/>
        </p:nvCxnSpPr>
        <p:spPr bwMode="auto">
          <a:xfrm rot="10800000" flipV="1">
            <a:off x="3309938" y="4643438"/>
            <a:ext cx="785812" cy="3571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3173" name="Text Box 101" descr="斜向磚塊"/>
          <p:cNvSpPr txBox="1">
            <a:spLocks noChangeArrowheads="1"/>
          </p:cNvSpPr>
          <p:nvPr/>
        </p:nvSpPr>
        <p:spPr bwMode="auto">
          <a:xfrm>
            <a:off x="560388" y="115888"/>
            <a:ext cx="8712200" cy="461962"/>
          </a:xfrm>
          <a:prstGeom prst="rect">
            <a:avLst/>
          </a:prstGeom>
          <a:pattFill prst="diagBrick">
            <a:fgClr>
              <a:schemeClr val="folHlink"/>
            </a:fgClr>
            <a:bgClr>
              <a:srgbClr val="FFFFFF"/>
            </a:bgClr>
          </a:pattFill>
          <a:ln w="57150" cmpd="thinThick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91431" tIns="45716" rIns="91431" bIns="45716">
            <a:spAutoFit/>
          </a:bodyPr>
          <a:lstStyle/>
          <a:p>
            <a:pPr>
              <a:defRPr/>
            </a:pPr>
            <a:r>
              <a:rPr lang="en-US" altLang="zh-TW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2011</a:t>
            </a:r>
            <a:r>
              <a:rPr lang="zh-TW" altLang="en-US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南台車展</a:t>
            </a:r>
            <a:r>
              <a:rPr lang="zh-TW" altLang="en-US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星期六</a:t>
            </a:r>
            <a:r>
              <a:rPr lang="en-US" altLang="zh-TW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.</a:t>
            </a:r>
            <a:r>
              <a:rPr lang="zh-TW" altLang="en-US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日遊客臨時停車區步行路線 </a:t>
            </a:r>
            <a:endParaRPr lang="en-US" altLang="zh-TW" sz="24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ea typeface="標楷體" pitchFamily="65" charset="-120"/>
            </a:endParaRPr>
          </a:p>
        </p:txBody>
      </p:sp>
      <p:sp>
        <p:nvSpPr>
          <p:cNvPr id="2052" name="Text Box 833"/>
          <p:cNvSpPr txBox="1">
            <a:spLocks noChangeArrowheads="1"/>
          </p:cNvSpPr>
          <p:nvPr/>
        </p:nvSpPr>
        <p:spPr bwMode="auto">
          <a:xfrm>
            <a:off x="6524625" y="2000250"/>
            <a:ext cx="165100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pPr algn="l"/>
            <a:r>
              <a:rPr lang="zh-TW" altLang="en-US" sz="1400" b="0">
                <a:latin typeface="標楷體" pitchFamily="65" charset="-120"/>
                <a:ea typeface="標楷體" pitchFamily="65" charset="-120"/>
              </a:rPr>
              <a:t>姑婆廟</a:t>
            </a:r>
          </a:p>
        </p:txBody>
      </p:sp>
      <p:sp>
        <p:nvSpPr>
          <p:cNvPr id="2053" name="Rectangle 256"/>
          <p:cNvSpPr>
            <a:spLocks noChangeArrowheads="1"/>
          </p:cNvSpPr>
          <p:nvPr/>
        </p:nvSpPr>
        <p:spPr bwMode="auto">
          <a:xfrm rot="-824908">
            <a:off x="4735513" y="3252788"/>
            <a:ext cx="527050" cy="446087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endParaRPr lang="zh-TW" altLang="zh-TW" sz="2400" b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54" name="Freeform 111" descr="20%"/>
          <p:cNvSpPr>
            <a:spLocks/>
          </p:cNvSpPr>
          <p:nvPr/>
        </p:nvSpPr>
        <p:spPr bwMode="auto">
          <a:xfrm>
            <a:off x="4857750" y="2201863"/>
            <a:ext cx="155575" cy="185737"/>
          </a:xfrm>
          <a:custGeom>
            <a:avLst/>
            <a:gdLst>
              <a:gd name="T0" fmla="*/ 0 w 159"/>
              <a:gd name="T1" fmla="*/ 268269332 h 288"/>
              <a:gd name="T2" fmla="*/ 2147483647 w 159"/>
              <a:gd name="T3" fmla="*/ 0 h 288"/>
              <a:gd name="T4" fmla="*/ 2147483647 w 159"/>
              <a:gd name="T5" fmla="*/ 2147483647 h 288"/>
              <a:gd name="T6" fmla="*/ 2147483647 w 159"/>
              <a:gd name="T7" fmla="*/ 2147483647 h 288"/>
              <a:gd name="T8" fmla="*/ 2147483647 w 159"/>
              <a:gd name="T9" fmla="*/ 2147483647 h 288"/>
              <a:gd name="T10" fmla="*/ 2147483647 w 159"/>
              <a:gd name="T11" fmla="*/ 2147483647 h 288"/>
              <a:gd name="T12" fmla="*/ 0 w 159"/>
              <a:gd name="T13" fmla="*/ 2147483647 h 288"/>
              <a:gd name="T14" fmla="*/ 0 w 159"/>
              <a:gd name="T15" fmla="*/ 268269332 h 28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59"/>
              <a:gd name="T25" fmla="*/ 0 h 288"/>
              <a:gd name="T26" fmla="*/ 159 w 159"/>
              <a:gd name="T27" fmla="*/ 288 h 28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59" h="288">
                <a:moveTo>
                  <a:pt x="0" y="1"/>
                </a:moveTo>
                <a:lnTo>
                  <a:pt x="102" y="0"/>
                </a:lnTo>
                <a:lnTo>
                  <a:pt x="102" y="142"/>
                </a:lnTo>
                <a:lnTo>
                  <a:pt x="108" y="160"/>
                </a:lnTo>
                <a:lnTo>
                  <a:pt x="143" y="246"/>
                </a:lnTo>
                <a:lnTo>
                  <a:pt x="159" y="288"/>
                </a:lnTo>
                <a:lnTo>
                  <a:pt x="0" y="286"/>
                </a:lnTo>
                <a:lnTo>
                  <a:pt x="0" y="1"/>
                </a:lnTo>
                <a:close/>
              </a:path>
            </a:pathLst>
          </a:cu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55" name="Rectangle 87"/>
          <p:cNvSpPr>
            <a:spLocks noChangeArrowheads="1"/>
          </p:cNvSpPr>
          <p:nvPr/>
        </p:nvSpPr>
        <p:spPr bwMode="auto">
          <a:xfrm>
            <a:off x="3217863" y="2546350"/>
            <a:ext cx="336550" cy="1444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56" name="Rectangle 86"/>
          <p:cNvSpPr>
            <a:spLocks noChangeArrowheads="1"/>
          </p:cNvSpPr>
          <p:nvPr/>
        </p:nvSpPr>
        <p:spPr bwMode="auto">
          <a:xfrm>
            <a:off x="3686175" y="2732088"/>
            <a:ext cx="312738" cy="1857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57" name="Rectangle 32"/>
          <p:cNvSpPr>
            <a:spLocks noChangeArrowheads="1"/>
          </p:cNvSpPr>
          <p:nvPr/>
        </p:nvSpPr>
        <p:spPr bwMode="auto">
          <a:xfrm>
            <a:off x="3646488" y="2147888"/>
            <a:ext cx="363537" cy="192087"/>
          </a:xfrm>
          <a:prstGeom prst="rect">
            <a:avLst/>
          </a:prstGeom>
          <a:solidFill>
            <a:srgbClr val="CC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endParaRPr lang="zh-TW" altLang="zh-TW" sz="2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58" name="Rectangle 4" descr="20%"/>
          <p:cNvSpPr>
            <a:spLocks noChangeArrowheads="1"/>
          </p:cNvSpPr>
          <p:nvPr/>
        </p:nvSpPr>
        <p:spPr bwMode="auto">
          <a:xfrm>
            <a:off x="4132263" y="2424113"/>
            <a:ext cx="392112" cy="261937"/>
          </a:xfrm>
          <a:prstGeom prst="rect">
            <a:avLst/>
          </a:prstGeom>
          <a:pattFill prst="pct20">
            <a:fgClr>
              <a:schemeClr val="folHlink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59" name="Rectangle 5"/>
          <p:cNvSpPr>
            <a:spLocks noChangeArrowheads="1"/>
          </p:cNvSpPr>
          <p:nvPr/>
        </p:nvSpPr>
        <p:spPr bwMode="auto">
          <a:xfrm>
            <a:off x="4232275" y="2493963"/>
            <a:ext cx="215900" cy="1111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60" name="Rectangle 7" descr="20%"/>
          <p:cNvSpPr>
            <a:spLocks noChangeArrowheads="1"/>
          </p:cNvSpPr>
          <p:nvPr/>
        </p:nvSpPr>
        <p:spPr bwMode="auto">
          <a:xfrm>
            <a:off x="4132263" y="2720975"/>
            <a:ext cx="392112" cy="203200"/>
          </a:xfrm>
          <a:prstGeom prst="rect">
            <a:avLst/>
          </a:pr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endParaRPr lang="zh-TW" altLang="zh-TW" sz="2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61" name="Rectangle 8"/>
          <p:cNvSpPr>
            <a:spLocks noChangeArrowheads="1"/>
          </p:cNvSpPr>
          <p:nvPr/>
        </p:nvSpPr>
        <p:spPr bwMode="auto">
          <a:xfrm>
            <a:off x="4194175" y="2784475"/>
            <a:ext cx="214313" cy="10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62" name="Rectangle 9"/>
          <p:cNvSpPr>
            <a:spLocks noChangeArrowheads="1"/>
          </p:cNvSpPr>
          <p:nvPr/>
        </p:nvSpPr>
        <p:spPr bwMode="auto">
          <a:xfrm>
            <a:off x="4114800" y="2970213"/>
            <a:ext cx="414338" cy="122237"/>
          </a:xfrm>
          <a:prstGeom prst="rect">
            <a:avLst/>
          </a:prstGeom>
          <a:solidFill>
            <a:srgbClr val="CC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endParaRPr lang="zh-TW" altLang="en-US" sz="2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63" name="Freeform 28"/>
          <p:cNvSpPr>
            <a:spLocks/>
          </p:cNvSpPr>
          <p:nvPr/>
        </p:nvSpPr>
        <p:spPr bwMode="auto">
          <a:xfrm>
            <a:off x="3217863" y="2147888"/>
            <a:ext cx="338137" cy="371475"/>
          </a:xfrm>
          <a:custGeom>
            <a:avLst/>
            <a:gdLst>
              <a:gd name="T0" fmla="*/ 2147483647 w 480"/>
              <a:gd name="T1" fmla="*/ 1112862565 h 569"/>
              <a:gd name="T2" fmla="*/ 2147483647 w 480"/>
              <a:gd name="T3" fmla="*/ 0 h 569"/>
              <a:gd name="T4" fmla="*/ 2147483647 w 480"/>
              <a:gd name="T5" fmla="*/ 2147483647 h 569"/>
              <a:gd name="T6" fmla="*/ 0 w 480"/>
              <a:gd name="T7" fmla="*/ 2147483647 h 569"/>
              <a:gd name="T8" fmla="*/ 0 w 480"/>
              <a:gd name="T9" fmla="*/ 2147483647 h 569"/>
              <a:gd name="T10" fmla="*/ 2147483647 w 480"/>
              <a:gd name="T11" fmla="*/ 2147483647 h 569"/>
              <a:gd name="T12" fmla="*/ 2147483647 w 480"/>
              <a:gd name="T13" fmla="*/ 2147483647 h 569"/>
              <a:gd name="T14" fmla="*/ 2147483647 w 480"/>
              <a:gd name="T15" fmla="*/ 1112862565 h 569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480"/>
              <a:gd name="T25" fmla="*/ 0 h 569"/>
              <a:gd name="T26" fmla="*/ 480 w 480"/>
              <a:gd name="T27" fmla="*/ 569 h 569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480" h="569">
                <a:moveTo>
                  <a:pt x="97" y="4"/>
                </a:moveTo>
                <a:lnTo>
                  <a:pt x="480" y="0"/>
                </a:lnTo>
                <a:lnTo>
                  <a:pt x="480" y="569"/>
                </a:lnTo>
                <a:lnTo>
                  <a:pt x="0" y="569"/>
                </a:lnTo>
                <a:lnTo>
                  <a:pt x="0" y="422"/>
                </a:lnTo>
                <a:lnTo>
                  <a:pt x="30" y="257"/>
                </a:lnTo>
                <a:lnTo>
                  <a:pt x="62" y="123"/>
                </a:lnTo>
                <a:lnTo>
                  <a:pt x="97" y="4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64" name="Freeform 27" descr="20%"/>
          <p:cNvSpPr>
            <a:spLocks/>
          </p:cNvSpPr>
          <p:nvPr/>
        </p:nvSpPr>
        <p:spPr bwMode="auto">
          <a:xfrm>
            <a:off x="3255963" y="2386013"/>
            <a:ext cx="296862" cy="292100"/>
          </a:xfrm>
          <a:custGeom>
            <a:avLst/>
            <a:gdLst>
              <a:gd name="T0" fmla="*/ 2147483647 w 466"/>
              <a:gd name="T1" fmla="*/ 2147483647 h 516"/>
              <a:gd name="T2" fmla="*/ 2147483647 w 466"/>
              <a:gd name="T3" fmla="*/ 2147483647 h 516"/>
              <a:gd name="T4" fmla="*/ 2147483647 w 466"/>
              <a:gd name="T5" fmla="*/ 0 h 516"/>
              <a:gd name="T6" fmla="*/ 2147483647 w 466"/>
              <a:gd name="T7" fmla="*/ 0 h 516"/>
              <a:gd name="T8" fmla="*/ 2147483647 w 466"/>
              <a:gd name="T9" fmla="*/ 2147483647 h 516"/>
              <a:gd name="T10" fmla="*/ 2147483647 w 466"/>
              <a:gd name="T11" fmla="*/ 2147483647 h 516"/>
              <a:gd name="T12" fmla="*/ 2147483647 w 466"/>
              <a:gd name="T13" fmla="*/ 2147483647 h 516"/>
              <a:gd name="T14" fmla="*/ 2147483647 w 466"/>
              <a:gd name="T15" fmla="*/ 2147483647 h 516"/>
              <a:gd name="T16" fmla="*/ 2147483647 w 466"/>
              <a:gd name="T17" fmla="*/ 2147483647 h 516"/>
              <a:gd name="T18" fmla="*/ 2147483647 w 466"/>
              <a:gd name="T19" fmla="*/ 2147483647 h 516"/>
              <a:gd name="T20" fmla="*/ 2147483647 w 466"/>
              <a:gd name="T21" fmla="*/ 2147483647 h 516"/>
              <a:gd name="T22" fmla="*/ 2147483647 w 466"/>
              <a:gd name="T23" fmla="*/ 2147483647 h 516"/>
              <a:gd name="T24" fmla="*/ 2147483647 w 466"/>
              <a:gd name="T25" fmla="*/ 2147483647 h 516"/>
              <a:gd name="T26" fmla="*/ 2147483647 w 466"/>
              <a:gd name="T27" fmla="*/ 2147483647 h 516"/>
              <a:gd name="T28" fmla="*/ 2147483647 w 466"/>
              <a:gd name="T29" fmla="*/ 2147483647 h 516"/>
              <a:gd name="T30" fmla="*/ 0 w 466"/>
              <a:gd name="T31" fmla="*/ 2147483647 h 516"/>
              <a:gd name="T32" fmla="*/ 0 w 466"/>
              <a:gd name="T33" fmla="*/ 2147483647 h 516"/>
              <a:gd name="T34" fmla="*/ 2147483647 w 466"/>
              <a:gd name="T35" fmla="*/ 2147483647 h 516"/>
              <a:gd name="T36" fmla="*/ 2147483647 w 466"/>
              <a:gd name="T37" fmla="*/ 2147483647 h 516"/>
              <a:gd name="T38" fmla="*/ 2147483647 w 466"/>
              <a:gd name="T39" fmla="*/ 2147483647 h 516"/>
              <a:gd name="T40" fmla="*/ 2147483647 w 466"/>
              <a:gd name="T41" fmla="*/ 2147483647 h 516"/>
              <a:gd name="T42" fmla="*/ 2147483647 w 466"/>
              <a:gd name="T43" fmla="*/ 2147483647 h 516"/>
              <a:gd name="T44" fmla="*/ 2147483647 w 466"/>
              <a:gd name="T45" fmla="*/ 2147483647 h 516"/>
              <a:gd name="T46" fmla="*/ 2147483647 w 466"/>
              <a:gd name="T47" fmla="*/ 2147483647 h 516"/>
              <a:gd name="T48" fmla="*/ 2147483647 w 466"/>
              <a:gd name="T49" fmla="*/ 2147483647 h 516"/>
              <a:gd name="T50" fmla="*/ 2147483647 w 466"/>
              <a:gd name="T51" fmla="*/ 2147483647 h 51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466"/>
              <a:gd name="T79" fmla="*/ 0 h 516"/>
              <a:gd name="T80" fmla="*/ 466 w 466"/>
              <a:gd name="T81" fmla="*/ 516 h 51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466" h="516">
                <a:moveTo>
                  <a:pt x="50" y="31"/>
                </a:moveTo>
                <a:lnTo>
                  <a:pt x="149" y="31"/>
                </a:lnTo>
                <a:lnTo>
                  <a:pt x="149" y="0"/>
                </a:lnTo>
                <a:lnTo>
                  <a:pt x="374" y="0"/>
                </a:lnTo>
                <a:lnTo>
                  <a:pt x="374" y="29"/>
                </a:lnTo>
                <a:lnTo>
                  <a:pt x="466" y="29"/>
                </a:lnTo>
                <a:lnTo>
                  <a:pt x="466" y="120"/>
                </a:lnTo>
                <a:lnTo>
                  <a:pt x="389" y="120"/>
                </a:lnTo>
                <a:lnTo>
                  <a:pt x="389" y="293"/>
                </a:lnTo>
                <a:lnTo>
                  <a:pt x="466" y="293"/>
                </a:lnTo>
                <a:lnTo>
                  <a:pt x="466" y="516"/>
                </a:lnTo>
                <a:lnTo>
                  <a:pt x="360" y="516"/>
                </a:lnTo>
                <a:lnTo>
                  <a:pt x="293" y="435"/>
                </a:lnTo>
                <a:lnTo>
                  <a:pt x="139" y="435"/>
                </a:lnTo>
                <a:lnTo>
                  <a:pt x="139" y="516"/>
                </a:lnTo>
                <a:lnTo>
                  <a:pt x="0" y="516"/>
                </a:lnTo>
                <a:lnTo>
                  <a:pt x="0" y="295"/>
                </a:lnTo>
                <a:lnTo>
                  <a:pt x="360" y="295"/>
                </a:lnTo>
                <a:lnTo>
                  <a:pt x="360" y="120"/>
                </a:lnTo>
                <a:lnTo>
                  <a:pt x="199" y="120"/>
                </a:lnTo>
                <a:lnTo>
                  <a:pt x="197" y="151"/>
                </a:lnTo>
                <a:lnTo>
                  <a:pt x="180" y="173"/>
                </a:lnTo>
                <a:lnTo>
                  <a:pt x="144" y="173"/>
                </a:lnTo>
                <a:lnTo>
                  <a:pt x="144" y="199"/>
                </a:lnTo>
                <a:lnTo>
                  <a:pt x="50" y="199"/>
                </a:lnTo>
                <a:lnTo>
                  <a:pt x="50" y="31"/>
                </a:lnTo>
                <a:close/>
              </a:path>
            </a:pathLst>
          </a:cu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65" name="Rectangle 29" descr="20%"/>
          <p:cNvSpPr>
            <a:spLocks noChangeArrowheads="1"/>
          </p:cNvSpPr>
          <p:nvPr/>
        </p:nvSpPr>
        <p:spPr bwMode="auto">
          <a:xfrm>
            <a:off x="3060700" y="2625725"/>
            <a:ext cx="111125" cy="206375"/>
          </a:xfrm>
          <a:prstGeom prst="rect">
            <a:avLst/>
          </a:pr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endParaRPr lang="zh-TW" altLang="zh-TW" sz="2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103" name="Line 31"/>
          <p:cNvSpPr>
            <a:spLocks noChangeShapeType="1"/>
          </p:cNvSpPr>
          <p:nvPr/>
        </p:nvSpPr>
        <p:spPr bwMode="auto">
          <a:xfrm>
            <a:off x="3217863" y="2095500"/>
            <a:ext cx="568325" cy="0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zh-TW" altLang="en-US"/>
          </a:p>
        </p:txBody>
      </p:sp>
      <p:sp>
        <p:nvSpPr>
          <p:cNvPr id="2067" name="Freeform 36"/>
          <p:cNvSpPr>
            <a:spLocks/>
          </p:cNvSpPr>
          <p:nvPr/>
        </p:nvSpPr>
        <p:spPr bwMode="auto">
          <a:xfrm>
            <a:off x="3021013" y="2227263"/>
            <a:ext cx="196850" cy="393700"/>
          </a:xfrm>
          <a:custGeom>
            <a:avLst/>
            <a:gdLst>
              <a:gd name="T0" fmla="*/ 2147483647 w 236"/>
              <a:gd name="T1" fmla="*/ 0 h 854"/>
              <a:gd name="T2" fmla="*/ 2147483647 w 236"/>
              <a:gd name="T3" fmla="*/ 2147483647 h 854"/>
              <a:gd name="T4" fmla="*/ 2147483647 w 236"/>
              <a:gd name="T5" fmla="*/ 2147483647 h 854"/>
              <a:gd name="T6" fmla="*/ 2147483647 w 236"/>
              <a:gd name="T7" fmla="*/ 2147483647 h 854"/>
              <a:gd name="T8" fmla="*/ 0 w 236"/>
              <a:gd name="T9" fmla="*/ 2147483647 h 85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36"/>
              <a:gd name="T16" fmla="*/ 0 h 854"/>
              <a:gd name="T17" fmla="*/ 236 w 236"/>
              <a:gd name="T18" fmla="*/ 854 h 85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36" h="854">
                <a:moveTo>
                  <a:pt x="236" y="0"/>
                </a:moveTo>
                <a:lnTo>
                  <a:pt x="149" y="345"/>
                </a:lnTo>
                <a:lnTo>
                  <a:pt x="104" y="390"/>
                </a:lnTo>
                <a:lnTo>
                  <a:pt x="18" y="425"/>
                </a:lnTo>
                <a:lnTo>
                  <a:pt x="0" y="854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68" name="Freeform 44" descr="20%"/>
          <p:cNvSpPr>
            <a:spLocks/>
          </p:cNvSpPr>
          <p:nvPr/>
        </p:nvSpPr>
        <p:spPr bwMode="auto">
          <a:xfrm>
            <a:off x="4935538" y="2386013"/>
            <a:ext cx="373062" cy="287337"/>
          </a:xfrm>
          <a:custGeom>
            <a:avLst/>
            <a:gdLst>
              <a:gd name="T0" fmla="*/ 0 w 432"/>
              <a:gd name="T1" fmla="*/ 616166754 h 487"/>
              <a:gd name="T2" fmla="*/ 0 w 432"/>
              <a:gd name="T3" fmla="*/ 2147483647 h 487"/>
              <a:gd name="T4" fmla="*/ 2147483647 w 432"/>
              <a:gd name="T5" fmla="*/ 2147483647 h 487"/>
              <a:gd name="T6" fmla="*/ 2147483647 w 432"/>
              <a:gd name="T7" fmla="*/ 2147483647 h 487"/>
              <a:gd name="T8" fmla="*/ 2147483647 w 432"/>
              <a:gd name="T9" fmla="*/ 0 h 487"/>
              <a:gd name="T10" fmla="*/ 0 w 432"/>
              <a:gd name="T11" fmla="*/ 616166754 h 487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432"/>
              <a:gd name="T19" fmla="*/ 0 h 487"/>
              <a:gd name="T20" fmla="*/ 432 w 432"/>
              <a:gd name="T21" fmla="*/ 487 h 487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432" h="487">
                <a:moveTo>
                  <a:pt x="0" y="3"/>
                </a:moveTo>
                <a:lnTo>
                  <a:pt x="0" y="487"/>
                </a:lnTo>
                <a:lnTo>
                  <a:pt x="432" y="487"/>
                </a:lnTo>
                <a:lnTo>
                  <a:pt x="432" y="307"/>
                </a:lnTo>
                <a:lnTo>
                  <a:pt x="125" y="0"/>
                </a:lnTo>
                <a:lnTo>
                  <a:pt x="0" y="3"/>
                </a:lnTo>
                <a:close/>
              </a:path>
            </a:pathLst>
          </a:cu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69" name="Rectangle 45" descr="20%"/>
          <p:cNvSpPr>
            <a:spLocks noChangeArrowheads="1"/>
          </p:cNvSpPr>
          <p:nvPr/>
        </p:nvSpPr>
        <p:spPr bwMode="auto">
          <a:xfrm rot="-1076308">
            <a:off x="5141913" y="2824163"/>
            <a:ext cx="269875" cy="150812"/>
          </a:xfrm>
          <a:prstGeom prst="rect">
            <a:avLst/>
          </a:pr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70" name="Freeform 49"/>
          <p:cNvSpPr>
            <a:spLocks/>
          </p:cNvSpPr>
          <p:nvPr/>
        </p:nvSpPr>
        <p:spPr bwMode="auto">
          <a:xfrm>
            <a:off x="5600700" y="3660775"/>
            <a:ext cx="328613" cy="542925"/>
          </a:xfrm>
          <a:custGeom>
            <a:avLst/>
            <a:gdLst>
              <a:gd name="T0" fmla="*/ 0 w 382"/>
              <a:gd name="T1" fmla="*/ 2147483647 h 967"/>
              <a:gd name="T2" fmla="*/ 2147483647 w 382"/>
              <a:gd name="T3" fmla="*/ 2147483647 h 967"/>
              <a:gd name="T4" fmla="*/ 2147483647 w 382"/>
              <a:gd name="T5" fmla="*/ 2147483647 h 967"/>
              <a:gd name="T6" fmla="*/ 2147483647 w 382"/>
              <a:gd name="T7" fmla="*/ 0 h 967"/>
              <a:gd name="T8" fmla="*/ 2147483647 w 382"/>
              <a:gd name="T9" fmla="*/ 2147483647 h 967"/>
              <a:gd name="T10" fmla="*/ 2147483647 w 382"/>
              <a:gd name="T11" fmla="*/ 2147483647 h 967"/>
              <a:gd name="T12" fmla="*/ 2147483647 w 382"/>
              <a:gd name="T13" fmla="*/ 2147483647 h 967"/>
              <a:gd name="T14" fmla="*/ 2147483647 w 382"/>
              <a:gd name="T15" fmla="*/ 2147483647 h 967"/>
              <a:gd name="T16" fmla="*/ 0 w 382"/>
              <a:gd name="T17" fmla="*/ 2147483647 h 96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82"/>
              <a:gd name="T28" fmla="*/ 0 h 967"/>
              <a:gd name="T29" fmla="*/ 382 w 382"/>
              <a:gd name="T30" fmla="*/ 967 h 96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82" h="967">
                <a:moveTo>
                  <a:pt x="0" y="103"/>
                </a:moveTo>
                <a:lnTo>
                  <a:pt x="67" y="84"/>
                </a:lnTo>
                <a:lnTo>
                  <a:pt x="51" y="21"/>
                </a:lnTo>
                <a:lnTo>
                  <a:pt x="168" y="0"/>
                </a:lnTo>
                <a:lnTo>
                  <a:pt x="382" y="936"/>
                </a:lnTo>
                <a:lnTo>
                  <a:pt x="267" y="967"/>
                </a:lnTo>
                <a:lnTo>
                  <a:pt x="231" y="789"/>
                </a:lnTo>
                <a:lnTo>
                  <a:pt x="159" y="806"/>
                </a:lnTo>
                <a:lnTo>
                  <a:pt x="0" y="103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71" name="Rectangle 50"/>
          <p:cNvSpPr>
            <a:spLocks noChangeArrowheads="1"/>
          </p:cNvSpPr>
          <p:nvPr/>
        </p:nvSpPr>
        <p:spPr bwMode="auto">
          <a:xfrm rot="-487176">
            <a:off x="4606925" y="3905250"/>
            <a:ext cx="161925" cy="6111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72" name="Freeform 55" descr="5%"/>
          <p:cNvSpPr>
            <a:spLocks/>
          </p:cNvSpPr>
          <p:nvPr/>
        </p:nvSpPr>
        <p:spPr bwMode="auto">
          <a:xfrm>
            <a:off x="4583113" y="2732088"/>
            <a:ext cx="477837" cy="198437"/>
          </a:xfrm>
          <a:custGeom>
            <a:avLst/>
            <a:gdLst>
              <a:gd name="T0" fmla="*/ 0 w 555"/>
              <a:gd name="T1" fmla="*/ 0 h 384"/>
              <a:gd name="T2" fmla="*/ 2147483647 w 555"/>
              <a:gd name="T3" fmla="*/ 0 h 384"/>
              <a:gd name="T4" fmla="*/ 2147483647 w 555"/>
              <a:gd name="T5" fmla="*/ 2147483647 h 384"/>
              <a:gd name="T6" fmla="*/ 0 w 555"/>
              <a:gd name="T7" fmla="*/ 2147483647 h 384"/>
              <a:gd name="T8" fmla="*/ 0 w 555"/>
              <a:gd name="T9" fmla="*/ 0 h 38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55"/>
              <a:gd name="T16" fmla="*/ 0 h 384"/>
              <a:gd name="T17" fmla="*/ 555 w 555"/>
              <a:gd name="T18" fmla="*/ 384 h 38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55" h="384">
                <a:moveTo>
                  <a:pt x="0" y="0"/>
                </a:moveTo>
                <a:lnTo>
                  <a:pt x="452" y="0"/>
                </a:lnTo>
                <a:lnTo>
                  <a:pt x="555" y="384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rgbClr val="FFFFFF"/>
            </a:bgClr>
          </a:pattFill>
          <a:ln w="9525">
            <a:solidFill>
              <a:schemeClr val="tx1"/>
            </a:solidFill>
            <a:prstDash val="solid"/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73" name="Freeform 62"/>
          <p:cNvSpPr>
            <a:spLocks/>
          </p:cNvSpPr>
          <p:nvPr/>
        </p:nvSpPr>
        <p:spPr bwMode="auto">
          <a:xfrm>
            <a:off x="4706938" y="3738563"/>
            <a:ext cx="1049337" cy="692150"/>
          </a:xfrm>
          <a:custGeom>
            <a:avLst/>
            <a:gdLst>
              <a:gd name="T0" fmla="*/ 2147483647 w 1105"/>
              <a:gd name="T1" fmla="*/ 2147483647 h 1061"/>
              <a:gd name="T2" fmla="*/ 2147483647 w 1105"/>
              <a:gd name="T3" fmla="*/ 2147483647 h 1061"/>
              <a:gd name="T4" fmla="*/ 0 w 1105"/>
              <a:gd name="T5" fmla="*/ 2147483647 h 1061"/>
              <a:gd name="T6" fmla="*/ 2147483647 w 1105"/>
              <a:gd name="T7" fmla="*/ 2147483647 h 1061"/>
              <a:gd name="T8" fmla="*/ 2147483647 w 1105"/>
              <a:gd name="T9" fmla="*/ 2147483647 h 1061"/>
              <a:gd name="T10" fmla="*/ 2147483647 w 1105"/>
              <a:gd name="T11" fmla="*/ 0 h 1061"/>
              <a:gd name="T12" fmla="*/ 2147483647 w 1105"/>
              <a:gd name="T13" fmla="*/ 2147483647 h 106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105"/>
              <a:gd name="T22" fmla="*/ 0 h 1061"/>
              <a:gd name="T23" fmla="*/ 1105 w 1105"/>
              <a:gd name="T24" fmla="*/ 1061 h 1061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105" h="1061">
                <a:moveTo>
                  <a:pt x="86" y="1061"/>
                </a:moveTo>
                <a:lnTo>
                  <a:pt x="124" y="1057"/>
                </a:lnTo>
                <a:lnTo>
                  <a:pt x="0" y="198"/>
                </a:lnTo>
                <a:lnTo>
                  <a:pt x="210" y="150"/>
                </a:lnTo>
                <a:lnTo>
                  <a:pt x="218" y="162"/>
                </a:lnTo>
                <a:lnTo>
                  <a:pt x="906" y="0"/>
                </a:lnTo>
                <a:lnTo>
                  <a:pt x="1105" y="72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grpSp>
        <p:nvGrpSpPr>
          <p:cNvPr id="2074" name="Group 294"/>
          <p:cNvGrpSpPr>
            <a:grpSpLocks/>
          </p:cNvGrpSpPr>
          <p:nvPr/>
        </p:nvGrpSpPr>
        <p:grpSpPr bwMode="auto">
          <a:xfrm rot="-857885">
            <a:off x="4779963" y="3816350"/>
            <a:ext cx="896937" cy="477838"/>
            <a:chOff x="2400" y="4752"/>
            <a:chExt cx="1155" cy="672"/>
          </a:xfrm>
        </p:grpSpPr>
        <p:sp>
          <p:nvSpPr>
            <p:cNvPr id="2305" name="AutoShape 295" descr="10%"/>
            <p:cNvSpPr>
              <a:spLocks noChangeArrowheads="1"/>
            </p:cNvSpPr>
            <p:nvPr/>
          </p:nvSpPr>
          <p:spPr bwMode="auto">
            <a:xfrm rot="-5460">
              <a:off x="2400" y="4800"/>
              <a:ext cx="1155" cy="624"/>
            </a:xfrm>
            <a:prstGeom prst="roundRect">
              <a:avLst>
                <a:gd name="adj" fmla="val 50000"/>
              </a:avLst>
            </a:prstGeom>
            <a:pattFill prst="pct10">
              <a:fgClr>
                <a:srgbClr val="C0C0C0"/>
              </a:fgClr>
              <a:bgClr>
                <a:srgbClr val="FFFFFF"/>
              </a:bgClr>
            </a:patt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306" name="Rectangle 296" descr="10%"/>
            <p:cNvSpPr>
              <a:spLocks noChangeArrowheads="1"/>
            </p:cNvSpPr>
            <p:nvPr/>
          </p:nvSpPr>
          <p:spPr bwMode="auto">
            <a:xfrm>
              <a:off x="2400" y="4752"/>
              <a:ext cx="1142" cy="160"/>
            </a:xfrm>
            <a:prstGeom prst="rect">
              <a:avLst/>
            </a:prstGeom>
            <a:pattFill prst="pct10">
              <a:fgClr>
                <a:srgbClr val="C0C0C0"/>
              </a:fgClr>
              <a:bgClr>
                <a:srgbClr val="FFFFFF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307" name="Rectangle 297" descr="10%"/>
            <p:cNvSpPr>
              <a:spLocks noChangeArrowheads="1"/>
            </p:cNvSpPr>
            <p:nvPr/>
          </p:nvSpPr>
          <p:spPr bwMode="auto">
            <a:xfrm>
              <a:off x="2479" y="4848"/>
              <a:ext cx="1001" cy="113"/>
            </a:xfrm>
            <a:prstGeom prst="rect">
              <a:avLst/>
            </a:prstGeom>
            <a:pattFill prst="pct10">
              <a:fgClr>
                <a:srgbClr val="C0C0C0"/>
              </a:fgClr>
              <a:bgClr>
                <a:srgbClr val="FFFFFF"/>
              </a:bgClr>
            </a:patt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</p:grpSp>
      <p:sp>
        <p:nvSpPr>
          <p:cNvPr id="2075" name="AutoShape 80"/>
          <p:cNvSpPr>
            <a:spLocks noChangeArrowheads="1"/>
          </p:cNvSpPr>
          <p:nvPr/>
        </p:nvSpPr>
        <p:spPr bwMode="auto">
          <a:xfrm rot="-929216">
            <a:off x="4908550" y="3965575"/>
            <a:ext cx="625475" cy="238125"/>
          </a:xfrm>
          <a:prstGeom prst="roundRect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76" name="Rectangle 82" descr="10%"/>
          <p:cNvSpPr>
            <a:spLocks noChangeArrowheads="1"/>
          </p:cNvSpPr>
          <p:nvPr/>
        </p:nvSpPr>
        <p:spPr bwMode="auto">
          <a:xfrm rot="-979810">
            <a:off x="4895850" y="4271963"/>
            <a:ext cx="827088" cy="112712"/>
          </a:xfrm>
          <a:prstGeom prst="rect">
            <a:avLst/>
          </a:prstGeom>
          <a:pattFill prst="pct10">
            <a:fgClr>
              <a:schemeClr val="folHlink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endParaRPr lang="zh-TW" altLang="zh-TW" sz="2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77" name="Line 85"/>
          <p:cNvSpPr>
            <a:spLocks noChangeShapeType="1"/>
          </p:cNvSpPr>
          <p:nvPr/>
        </p:nvSpPr>
        <p:spPr bwMode="auto">
          <a:xfrm rot="-184400">
            <a:off x="5080000" y="4764088"/>
            <a:ext cx="42863" cy="523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78" name="Rectangle 88" descr="20%"/>
          <p:cNvSpPr>
            <a:spLocks noChangeArrowheads="1"/>
          </p:cNvSpPr>
          <p:nvPr/>
        </p:nvSpPr>
        <p:spPr bwMode="auto">
          <a:xfrm>
            <a:off x="3060700" y="2439988"/>
            <a:ext cx="92075" cy="184150"/>
          </a:xfrm>
          <a:prstGeom prst="rect">
            <a:avLst/>
          </a:pr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endParaRPr lang="zh-TW" altLang="zh-TW" sz="2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79" name="Freeform 95" descr="20%"/>
          <p:cNvSpPr>
            <a:spLocks/>
          </p:cNvSpPr>
          <p:nvPr/>
        </p:nvSpPr>
        <p:spPr bwMode="auto">
          <a:xfrm rot="-816625">
            <a:off x="5326063" y="3182938"/>
            <a:ext cx="182562" cy="336550"/>
          </a:xfrm>
          <a:custGeom>
            <a:avLst/>
            <a:gdLst>
              <a:gd name="T0" fmla="*/ 2147483647 w 129"/>
              <a:gd name="T1" fmla="*/ 0 h 768"/>
              <a:gd name="T2" fmla="*/ 2147483647 w 129"/>
              <a:gd name="T3" fmla="*/ 0 h 768"/>
              <a:gd name="T4" fmla="*/ 2147483647 w 129"/>
              <a:gd name="T5" fmla="*/ 2147483647 h 768"/>
              <a:gd name="T6" fmla="*/ 2147483647 w 129"/>
              <a:gd name="T7" fmla="*/ 2147483647 h 768"/>
              <a:gd name="T8" fmla="*/ 2147483647 w 129"/>
              <a:gd name="T9" fmla="*/ 2147483647 h 768"/>
              <a:gd name="T10" fmla="*/ 0 w 129"/>
              <a:gd name="T11" fmla="*/ 2147483647 h 768"/>
              <a:gd name="T12" fmla="*/ 0 w 129"/>
              <a:gd name="T13" fmla="*/ 2147483647 h 768"/>
              <a:gd name="T14" fmla="*/ 2147483647 w 129"/>
              <a:gd name="T15" fmla="*/ 2147483647 h 768"/>
              <a:gd name="T16" fmla="*/ 2147483647 w 129"/>
              <a:gd name="T17" fmla="*/ 0 h 76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29"/>
              <a:gd name="T28" fmla="*/ 0 h 768"/>
              <a:gd name="T29" fmla="*/ 129 w 129"/>
              <a:gd name="T30" fmla="*/ 768 h 76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29" h="768">
                <a:moveTo>
                  <a:pt x="36" y="0"/>
                </a:moveTo>
                <a:lnTo>
                  <a:pt x="129" y="0"/>
                </a:lnTo>
                <a:lnTo>
                  <a:pt x="129" y="768"/>
                </a:lnTo>
                <a:lnTo>
                  <a:pt x="33" y="768"/>
                </a:lnTo>
                <a:lnTo>
                  <a:pt x="33" y="686"/>
                </a:lnTo>
                <a:lnTo>
                  <a:pt x="0" y="686"/>
                </a:lnTo>
                <a:lnTo>
                  <a:pt x="0" y="53"/>
                </a:lnTo>
                <a:lnTo>
                  <a:pt x="36" y="53"/>
                </a:lnTo>
                <a:lnTo>
                  <a:pt x="36" y="0"/>
                </a:lnTo>
                <a:close/>
              </a:path>
            </a:pathLst>
          </a:cu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80" name="Rectangle 96"/>
          <p:cNvSpPr>
            <a:spLocks noChangeArrowheads="1"/>
          </p:cNvSpPr>
          <p:nvPr/>
        </p:nvSpPr>
        <p:spPr bwMode="auto">
          <a:xfrm rot="-778071">
            <a:off x="5443538" y="3502025"/>
            <a:ext cx="168275" cy="1603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r>
              <a:rPr lang="en-US" altLang="zh-TW" sz="2400" b="0">
                <a:latin typeface="標楷體" pitchFamily="65" charset="-120"/>
                <a:ea typeface="標楷體" pitchFamily="65" charset="-120"/>
              </a:rPr>
              <a:t> </a:t>
            </a:r>
          </a:p>
        </p:txBody>
      </p:sp>
      <p:sp>
        <p:nvSpPr>
          <p:cNvPr id="2081" name="Freeform 98" descr="20%"/>
          <p:cNvSpPr>
            <a:spLocks/>
          </p:cNvSpPr>
          <p:nvPr/>
        </p:nvSpPr>
        <p:spPr bwMode="auto">
          <a:xfrm>
            <a:off x="4232275" y="3341688"/>
            <a:ext cx="393700" cy="295275"/>
          </a:xfrm>
          <a:custGeom>
            <a:avLst/>
            <a:gdLst>
              <a:gd name="T0" fmla="*/ 0 w 595"/>
              <a:gd name="T1" fmla="*/ 2147483647 h 586"/>
              <a:gd name="T2" fmla="*/ 2147483647 w 595"/>
              <a:gd name="T3" fmla="*/ 2147483647 h 586"/>
              <a:gd name="T4" fmla="*/ 2147483647 w 595"/>
              <a:gd name="T5" fmla="*/ 2147483647 h 586"/>
              <a:gd name="T6" fmla="*/ 2147483647 w 595"/>
              <a:gd name="T7" fmla="*/ 2147483647 h 586"/>
              <a:gd name="T8" fmla="*/ 2147483647 w 595"/>
              <a:gd name="T9" fmla="*/ 2147483647 h 586"/>
              <a:gd name="T10" fmla="*/ 2147483647 w 595"/>
              <a:gd name="T11" fmla="*/ 2147483647 h 586"/>
              <a:gd name="T12" fmla="*/ 2147483647 w 595"/>
              <a:gd name="T13" fmla="*/ 2147483647 h 586"/>
              <a:gd name="T14" fmla="*/ 2147483647 w 595"/>
              <a:gd name="T15" fmla="*/ 2147483647 h 586"/>
              <a:gd name="T16" fmla="*/ 2147483647 w 595"/>
              <a:gd name="T17" fmla="*/ 2147483647 h 586"/>
              <a:gd name="T18" fmla="*/ 2147483647 w 595"/>
              <a:gd name="T19" fmla="*/ 2147483647 h 586"/>
              <a:gd name="T20" fmla="*/ 2147483647 w 595"/>
              <a:gd name="T21" fmla="*/ 2147483647 h 586"/>
              <a:gd name="T22" fmla="*/ 2147483647 w 595"/>
              <a:gd name="T23" fmla="*/ 2147483647 h 586"/>
              <a:gd name="T24" fmla="*/ 2147483647 w 595"/>
              <a:gd name="T25" fmla="*/ 2147483647 h 586"/>
              <a:gd name="T26" fmla="*/ 2147483647 w 595"/>
              <a:gd name="T27" fmla="*/ 2147483647 h 586"/>
              <a:gd name="T28" fmla="*/ 2147483647 w 595"/>
              <a:gd name="T29" fmla="*/ 2147483647 h 586"/>
              <a:gd name="T30" fmla="*/ 2147483647 w 595"/>
              <a:gd name="T31" fmla="*/ 2147483647 h 586"/>
              <a:gd name="T32" fmla="*/ 2147483647 w 595"/>
              <a:gd name="T33" fmla="*/ 2147483647 h 586"/>
              <a:gd name="T34" fmla="*/ 2147483647 w 595"/>
              <a:gd name="T35" fmla="*/ 2147483647 h 586"/>
              <a:gd name="T36" fmla="*/ 2147483647 w 595"/>
              <a:gd name="T37" fmla="*/ 2147483647 h 586"/>
              <a:gd name="T38" fmla="*/ 2147483647 w 595"/>
              <a:gd name="T39" fmla="*/ 0 h 586"/>
              <a:gd name="T40" fmla="*/ 2147483647 w 595"/>
              <a:gd name="T41" fmla="*/ 2147483647 h 586"/>
              <a:gd name="T42" fmla="*/ 2147483647 w 595"/>
              <a:gd name="T43" fmla="*/ 2147483647 h 586"/>
              <a:gd name="T44" fmla="*/ 2147483647 w 595"/>
              <a:gd name="T45" fmla="*/ 2147483647 h 586"/>
              <a:gd name="T46" fmla="*/ 2147483647 w 595"/>
              <a:gd name="T47" fmla="*/ 2147483647 h 586"/>
              <a:gd name="T48" fmla="*/ 0 w 595"/>
              <a:gd name="T49" fmla="*/ 2147483647 h 58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595"/>
              <a:gd name="T76" fmla="*/ 0 h 586"/>
              <a:gd name="T77" fmla="*/ 595 w 595"/>
              <a:gd name="T78" fmla="*/ 586 h 58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595" h="586">
                <a:moveTo>
                  <a:pt x="0" y="140"/>
                </a:moveTo>
                <a:lnTo>
                  <a:pt x="19" y="221"/>
                </a:lnTo>
                <a:lnTo>
                  <a:pt x="56" y="213"/>
                </a:lnTo>
                <a:lnTo>
                  <a:pt x="118" y="486"/>
                </a:lnTo>
                <a:lnTo>
                  <a:pt x="84" y="494"/>
                </a:lnTo>
                <a:lnTo>
                  <a:pt x="105" y="586"/>
                </a:lnTo>
                <a:lnTo>
                  <a:pt x="227" y="559"/>
                </a:lnTo>
                <a:lnTo>
                  <a:pt x="219" y="524"/>
                </a:lnTo>
                <a:lnTo>
                  <a:pt x="474" y="459"/>
                </a:lnTo>
                <a:lnTo>
                  <a:pt x="484" y="499"/>
                </a:lnTo>
                <a:lnTo>
                  <a:pt x="595" y="466"/>
                </a:lnTo>
                <a:lnTo>
                  <a:pt x="578" y="377"/>
                </a:lnTo>
                <a:lnTo>
                  <a:pt x="535" y="387"/>
                </a:lnTo>
                <a:lnTo>
                  <a:pt x="525" y="336"/>
                </a:lnTo>
                <a:lnTo>
                  <a:pt x="587" y="323"/>
                </a:lnTo>
                <a:lnTo>
                  <a:pt x="542" y="126"/>
                </a:lnTo>
                <a:lnTo>
                  <a:pt x="480" y="140"/>
                </a:lnTo>
                <a:lnTo>
                  <a:pt x="469" y="93"/>
                </a:lnTo>
                <a:lnTo>
                  <a:pt x="509" y="83"/>
                </a:lnTo>
                <a:lnTo>
                  <a:pt x="490" y="0"/>
                </a:lnTo>
                <a:lnTo>
                  <a:pt x="365" y="29"/>
                </a:lnTo>
                <a:lnTo>
                  <a:pt x="375" y="67"/>
                </a:lnTo>
                <a:lnTo>
                  <a:pt x="112" y="128"/>
                </a:lnTo>
                <a:lnTo>
                  <a:pt x="107" y="106"/>
                </a:lnTo>
                <a:lnTo>
                  <a:pt x="0" y="140"/>
                </a:lnTo>
                <a:close/>
              </a:path>
            </a:pathLst>
          </a:cu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82" name="Freeform 105" descr="20%"/>
          <p:cNvSpPr>
            <a:spLocks/>
          </p:cNvSpPr>
          <p:nvPr/>
        </p:nvSpPr>
        <p:spPr bwMode="auto">
          <a:xfrm>
            <a:off x="3646488" y="2360613"/>
            <a:ext cx="354012" cy="139700"/>
          </a:xfrm>
          <a:custGeom>
            <a:avLst/>
            <a:gdLst>
              <a:gd name="T0" fmla="*/ 0 w 498"/>
              <a:gd name="T1" fmla="*/ 2147483647 h 254"/>
              <a:gd name="T2" fmla="*/ 2147483647 w 498"/>
              <a:gd name="T3" fmla="*/ 2147483647 h 254"/>
              <a:gd name="T4" fmla="*/ 2147483647 w 498"/>
              <a:gd name="T5" fmla="*/ 0 h 254"/>
              <a:gd name="T6" fmla="*/ 2147483647 w 498"/>
              <a:gd name="T7" fmla="*/ 0 h 254"/>
              <a:gd name="T8" fmla="*/ 2147483647 w 498"/>
              <a:gd name="T9" fmla="*/ 2147483647 h 254"/>
              <a:gd name="T10" fmla="*/ 2147483647 w 498"/>
              <a:gd name="T11" fmla="*/ 2147483647 h 254"/>
              <a:gd name="T12" fmla="*/ 2147483647 w 498"/>
              <a:gd name="T13" fmla="*/ 2147483647 h 254"/>
              <a:gd name="T14" fmla="*/ 2147483647 w 498"/>
              <a:gd name="T15" fmla="*/ 2147483647 h 254"/>
              <a:gd name="T16" fmla="*/ 2147483647 w 498"/>
              <a:gd name="T17" fmla="*/ 2147483647 h 254"/>
              <a:gd name="T18" fmla="*/ 2147483647 w 498"/>
              <a:gd name="T19" fmla="*/ 2147483647 h 254"/>
              <a:gd name="T20" fmla="*/ 2147483647 w 498"/>
              <a:gd name="T21" fmla="*/ 2147483647 h 254"/>
              <a:gd name="T22" fmla="*/ 0 w 498"/>
              <a:gd name="T23" fmla="*/ 2147483647 h 254"/>
              <a:gd name="T24" fmla="*/ 0 w 498"/>
              <a:gd name="T25" fmla="*/ 2147483647 h 254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498"/>
              <a:gd name="T40" fmla="*/ 0 h 254"/>
              <a:gd name="T41" fmla="*/ 498 w 498"/>
              <a:gd name="T42" fmla="*/ 254 h 254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498" h="254">
                <a:moveTo>
                  <a:pt x="0" y="22"/>
                </a:moveTo>
                <a:lnTo>
                  <a:pt x="149" y="22"/>
                </a:lnTo>
                <a:lnTo>
                  <a:pt x="149" y="0"/>
                </a:lnTo>
                <a:lnTo>
                  <a:pt x="342" y="0"/>
                </a:lnTo>
                <a:lnTo>
                  <a:pt x="342" y="24"/>
                </a:lnTo>
                <a:lnTo>
                  <a:pt x="498" y="24"/>
                </a:lnTo>
                <a:lnTo>
                  <a:pt x="498" y="254"/>
                </a:lnTo>
                <a:lnTo>
                  <a:pt x="402" y="254"/>
                </a:lnTo>
                <a:lnTo>
                  <a:pt x="402" y="190"/>
                </a:lnTo>
                <a:lnTo>
                  <a:pt x="107" y="190"/>
                </a:lnTo>
                <a:lnTo>
                  <a:pt x="107" y="253"/>
                </a:lnTo>
                <a:lnTo>
                  <a:pt x="0" y="253"/>
                </a:lnTo>
                <a:lnTo>
                  <a:pt x="0" y="22"/>
                </a:lnTo>
                <a:close/>
              </a:path>
            </a:pathLst>
          </a:cu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83" name="Freeform 106" descr="20%"/>
          <p:cNvSpPr>
            <a:spLocks/>
          </p:cNvSpPr>
          <p:nvPr/>
        </p:nvSpPr>
        <p:spPr bwMode="auto">
          <a:xfrm>
            <a:off x="3646488" y="2546350"/>
            <a:ext cx="354012" cy="125413"/>
          </a:xfrm>
          <a:custGeom>
            <a:avLst/>
            <a:gdLst>
              <a:gd name="T0" fmla="*/ 0 w 503"/>
              <a:gd name="T1" fmla="*/ 0 h 229"/>
              <a:gd name="T2" fmla="*/ 2147483647 w 503"/>
              <a:gd name="T3" fmla="*/ 0 h 229"/>
              <a:gd name="T4" fmla="*/ 2147483647 w 503"/>
              <a:gd name="T5" fmla="*/ 2147483647 h 229"/>
              <a:gd name="T6" fmla="*/ 2147483647 w 503"/>
              <a:gd name="T7" fmla="*/ 2147483647 h 229"/>
              <a:gd name="T8" fmla="*/ 2147483647 w 503"/>
              <a:gd name="T9" fmla="*/ 2147483647 h 229"/>
              <a:gd name="T10" fmla="*/ 2147483647 w 503"/>
              <a:gd name="T11" fmla="*/ 2147483647 h 229"/>
              <a:gd name="T12" fmla="*/ 2147483647 w 503"/>
              <a:gd name="T13" fmla="*/ 2147483647 h 229"/>
              <a:gd name="T14" fmla="*/ 697433206 w 503"/>
              <a:gd name="T15" fmla="*/ 2147483647 h 229"/>
              <a:gd name="T16" fmla="*/ 0 w 503"/>
              <a:gd name="T17" fmla="*/ 0 h 22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03"/>
              <a:gd name="T28" fmla="*/ 0 h 229"/>
              <a:gd name="T29" fmla="*/ 503 w 503"/>
              <a:gd name="T30" fmla="*/ 229 h 22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03" h="229">
                <a:moveTo>
                  <a:pt x="0" y="0"/>
                </a:moveTo>
                <a:lnTo>
                  <a:pt x="503" y="0"/>
                </a:lnTo>
                <a:lnTo>
                  <a:pt x="503" y="229"/>
                </a:lnTo>
                <a:lnTo>
                  <a:pt x="399" y="229"/>
                </a:lnTo>
                <a:lnTo>
                  <a:pt x="399" y="168"/>
                </a:lnTo>
                <a:lnTo>
                  <a:pt x="106" y="168"/>
                </a:lnTo>
                <a:lnTo>
                  <a:pt x="106" y="229"/>
                </a:lnTo>
                <a:lnTo>
                  <a:pt x="2" y="229"/>
                </a:lnTo>
                <a:lnTo>
                  <a:pt x="0" y="0"/>
                </a:lnTo>
                <a:close/>
              </a:path>
            </a:pathLst>
          </a:cu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84" name="Freeform 108" descr="20%"/>
          <p:cNvSpPr>
            <a:spLocks/>
          </p:cNvSpPr>
          <p:nvPr/>
        </p:nvSpPr>
        <p:spPr bwMode="auto">
          <a:xfrm>
            <a:off x="3686175" y="2732088"/>
            <a:ext cx="312738" cy="106362"/>
          </a:xfrm>
          <a:custGeom>
            <a:avLst/>
            <a:gdLst>
              <a:gd name="T0" fmla="*/ 0 w 496"/>
              <a:gd name="T1" fmla="*/ 0 h 165"/>
              <a:gd name="T2" fmla="*/ 0 w 496"/>
              <a:gd name="T3" fmla="*/ 2147483647 h 165"/>
              <a:gd name="T4" fmla="*/ 2147483647 w 496"/>
              <a:gd name="T5" fmla="*/ 2147483647 h 165"/>
              <a:gd name="T6" fmla="*/ 2147483647 w 496"/>
              <a:gd name="T7" fmla="*/ 2147483647 h 165"/>
              <a:gd name="T8" fmla="*/ 2147483647 w 496"/>
              <a:gd name="T9" fmla="*/ 2147483647 h 165"/>
              <a:gd name="T10" fmla="*/ 2147483647 w 496"/>
              <a:gd name="T11" fmla="*/ 2147483647 h 165"/>
              <a:gd name="T12" fmla="*/ 2147483647 w 496"/>
              <a:gd name="T13" fmla="*/ 2147483647 h 165"/>
              <a:gd name="T14" fmla="*/ 2147483647 w 496"/>
              <a:gd name="T15" fmla="*/ 0 h 165"/>
              <a:gd name="T16" fmla="*/ 0 w 496"/>
              <a:gd name="T17" fmla="*/ 0 h 16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96"/>
              <a:gd name="T28" fmla="*/ 0 h 165"/>
              <a:gd name="T29" fmla="*/ 496 w 496"/>
              <a:gd name="T30" fmla="*/ 165 h 16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96" h="165">
                <a:moveTo>
                  <a:pt x="0" y="0"/>
                </a:moveTo>
                <a:lnTo>
                  <a:pt x="0" y="120"/>
                </a:lnTo>
                <a:lnTo>
                  <a:pt x="170" y="120"/>
                </a:lnTo>
                <a:lnTo>
                  <a:pt x="170" y="165"/>
                </a:lnTo>
                <a:lnTo>
                  <a:pt x="347" y="165"/>
                </a:lnTo>
                <a:lnTo>
                  <a:pt x="347" y="120"/>
                </a:lnTo>
                <a:lnTo>
                  <a:pt x="496" y="120"/>
                </a:lnTo>
                <a:lnTo>
                  <a:pt x="496" y="0"/>
                </a:lnTo>
                <a:lnTo>
                  <a:pt x="0" y="0"/>
                </a:lnTo>
                <a:close/>
              </a:path>
            </a:pathLst>
          </a:cu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85" name="Freeform 109" descr="20%"/>
          <p:cNvSpPr>
            <a:spLocks/>
          </p:cNvSpPr>
          <p:nvPr/>
        </p:nvSpPr>
        <p:spPr bwMode="auto">
          <a:xfrm>
            <a:off x="3686175" y="2838450"/>
            <a:ext cx="312738" cy="79375"/>
          </a:xfrm>
          <a:custGeom>
            <a:avLst/>
            <a:gdLst>
              <a:gd name="T0" fmla="*/ 0 w 496"/>
              <a:gd name="T1" fmla="*/ 0 h 165"/>
              <a:gd name="T2" fmla="*/ 0 w 496"/>
              <a:gd name="T3" fmla="*/ 2147483647 h 165"/>
              <a:gd name="T4" fmla="*/ 2147483647 w 496"/>
              <a:gd name="T5" fmla="*/ 2147483647 h 165"/>
              <a:gd name="T6" fmla="*/ 2147483647 w 496"/>
              <a:gd name="T7" fmla="*/ 2147483647 h 165"/>
              <a:gd name="T8" fmla="*/ 2147483647 w 496"/>
              <a:gd name="T9" fmla="*/ 2147483647 h 165"/>
              <a:gd name="T10" fmla="*/ 2147483647 w 496"/>
              <a:gd name="T11" fmla="*/ 2147483647 h 165"/>
              <a:gd name="T12" fmla="*/ 2147483647 w 496"/>
              <a:gd name="T13" fmla="*/ 2147483647 h 165"/>
              <a:gd name="T14" fmla="*/ 2147483647 w 496"/>
              <a:gd name="T15" fmla="*/ 0 h 165"/>
              <a:gd name="T16" fmla="*/ 0 w 496"/>
              <a:gd name="T17" fmla="*/ 0 h 16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96"/>
              <a:gd name="T28" fmla="*/ 0 h 165"/>
              <a:gd name="T29" fmla="*/ 496 w 496"/>
              <a:gd name="T30" fmla="*/ 165 h 16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96" h="165">
                <a:moveTo>
                  <a:pt x="0" y="0"/>
                </a:moveTo>
                <a:lnTo>
                  <a:pt x="0" y="120"/>
                </a:lnTo>
                <a:lnTo>
                  <a:pt x="170" y="120"/>
                </a:lnTo>
                <a:lnTo>
                  <a:pt x="170" y="165"/>
                </a:lnTo>
                <a:lnTo>
                  <a:pt x="347" y="165"/>
                </a:lnTo>
                <a:lnTo>
                  <a:pt x="347" y="120"/>
                </a:lnTo>
                <a:lnTo>
                  <a:pt x="496" y="120"/>
                </a:lnTo>
                <a:lnTo>
                  <a:pt x="496" y="0"/>
                </a:lnTo>
                <a:lnTo>
                  <a:pt x="0" y="0"/>
                </a:lnTo>
                <a:close/>
              </a:path>
            </a:pathLst>
          </a:cu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86" name="Rectangle 112" descr="20%"/>
          <p:cNvSpPr>
            <a:spLocks noChangeArrowheads="1"/>
          </p:cNvSpPr>
          <p:nvPr/>
        </p:nvSpPr>
        <p:spPr bwMode="auto">
          <a:xfrm>
            <a:off x="3763963" y="2227263"/>
            <a:ext cx="125412" cy="111125"/>
          </a:xfrm>
          <a:prstGeom prst="rect">
            <a:avLst/>
          </a:pr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87" name="Text Box 122"/>
          <p:cNvSpPr txBox="1">
            <a:spLocks noChangeArrowheads="1"/>
          </p:cNvSpPr>
          <p:nvPr/>
        </p:nvSpPr>
        <p:spPr bwMode="auto">
          <a:xfrm>
            <a:off x="3333750" y="2546350"/>
            <a:ext cx="109538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1" tIns="45716" rIns="91431" bIns="45716">
            <a:spAutoFit/>
          </a:bodyPr>
          <a:lstStyle/>
          <a:p>
            <a:pPr algn="l"/>
            <a:r>
              <a:rPr lang="en-US" altLang="zh-TW">
                <a:solidFill>
                  <a:srgbClr val="9900CC"/>
                </a:solidFill>
                <a:latin typeface="標楷體" pitchFamily="65" charset="-120"/>
                <a:ea typeface="標楷體" pitchFamily="65" charset="-120"/>
              </a:rPr>
              <a:t>J</a:t>
            </a:r>
            <a:endParaRPr lang="en-US" altLang="zh-TW" sz="2400">
              <a:solidFill>
                <a:srgbClr val="99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88" name="Text Box 125"/>
          <p:cNvSpPr txBox="1">
            <a:spLocks noChangeArrowheads="1"/>
          </p:cNvSpPr>
          <p:nvPr/>
        </p:nvSpPr>
        <p:spPr bwMode="auto">
          <a:xfrm>
            <a:off x="3021013" y="2652713"/>
            <a:ext cx="109537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1" tIns="45716" rIns="91431" bIns="45716">
            <a:spAutoFit/>
          </a:bodyPr>
          <a:lstStyle/>
          <a:p>
            <a:pPr algn="l"/>
            <a:r>
              <a:rPr lang="en-US" altLang="zh-TW">
                <a:solidFill>
                  <a:srgbClr val="9900CC"/>
                </a:solidFill>
                <a:latin typeface="標楷體" pitchFamily="65" charset="-120"/>
                <a:ea typeface="標楷體" pitchFamily="65" charset="-120"/>
              </a:rPr>
              <a:t>P</a:t>
            </a:r>
            <a:endParaRPr lang="en-US" altLang="zh-TW" sz="2400">
              <a:solidFill>
                <a:srgbClr val="99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89" name="Text Box 118"/>
          <p:cNvSpPr txBox="1">
            <a:spLocks noChangeArrowheads="1"/>
          </p:cNvSpPr>
          <p:nvPr/>
        </p:nvSpPr>
        <p:spPr bwMode="auto">
          <a:xfrm>
            <a:off x="3333750" y="2360613"/>
            <a:ext cx="128588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1" tIns="45716" rIns="91431" bIns="45716">
            <a:spAutoFit/>
          </a:bodyPr>
          <a:lstStyle/>
          <a:p>
            <a:pPr algn="l"/>
            <a:r>
              <a:rPr lang="en-US" altLang="zh-TW">
                <a:solidFill>
                  <a:srgbClr val="9900CC"/>
                </a:solidFill>
                <a:latin typeface="標楷體" pitchFamily="65" charset="-120"/>
                <a:ea typeface="標楷體" pitchFamily="65" charset="-120"/>
              </a:rPr>
              <a:t>I</a:t>
            </a:r>
            <a:endParaRPr lang="en-US" altLang="zh-TW" sz="2400">
              <a:solidFill>
                <a:srgbClr val="99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90" name="Rectangle 30" descr="淺色右斜對角線"/>
          <p:cNvSpPr>
            <a:spLocks noChangeArrowheads="1"/>
          </p:cNvSpPr>
          <p:nvPr/>
        </p:nvSpPr>
        <p:spPr bwMode="auto">
          <a:xfrm>
            <a:off x="3227388" y="2720975"/>
            <a:ext cx="312737" cy="242888"/>
          </a:xfrm>
          <a:prstGeom prst="rect">
            <a:avLst/>
          </a:prstGeom>
          <a:pattFill prst="ltUpDiag">
            <a:fgClr>
              <a:srgbClr val="C0C0C0"/>
            </a:fgClr>
            <a:bgClr>
              <a:srgbClr val="FFFFFF"/>
            </a:bgClr>
          </a:patt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r>
              <a:rPr lang="en-US" altLang="zh-TW">
                <a:solidFill>
                  <a:srgbClr val="9900CC"/>
                </a:solidFill>
                <a:latin typeface="標楷體" pitchFamily="65" charset="-120"/>
                <a:ea typeface="標楷體" pitchFamily="65" charset="-120"/>
              </a:rPr>
              <a:t>S</a:t>
            </a:r>
            <a:endParaRPr lang="en-US" altLang="zh-TW" sz="2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91" name="Text Box 143"/>
          <p:cNvSpPr txBox="1">
            <a:spLocks noChangeArrowheads="1"/>
          </p:cNvSpPr>
          <p:nvPr/>
        </p:nvSpPr>
        <p:spPr bwMode="auto">
          <a:xfrm>
            <a:off x="4270375" y="2406650"/>
            <a:ext cx="109538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1" tIns="45716" rIns="91431" bIns="45716">
            <a:spAutoFit/>
          </a:bodyPr>
          <a:lstStyle/>
          <a:p>
            <a:pPr algn="l"/>
            <a:r>
              <a:rPr lang="en-US" altLang="zh-TW">
                <a:solidFill>
                  <a:srgbClr val="9900CC"/>
                </a:solidFill>
                <a:latin typeface="標楷體" pitchFamily="65" charset="-120"/>
                <a:ea typeface="標楷體" pitchFamily="65" charset="-120"/>
              </a:rPr>
              <a:t>K</a:t>
            </a:r>
            <a:endParaRPr lang="en-US" altLang="zh-TW" sz="2400">
              <a:solidFill>
                <a:srgbClr val="99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92" name="Text Box 149"/>
          <p:cNvSpPr txBox="1">
            <a:spLocks noChangeArrowheads="1"/>
          </p:cNvSpPr>
          <p:nvPr/>
        </p:nvSpPr>
        <p:spPr bwMode="auto">
          <a:xfrm>
            <a:off x="4265613" y="2519363"/>
            <a:ext cx="7778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1" tIns="45716" rIns="91431" bIns="45716">
            <a:spAutoFit/>
          </a:bodyPr>
          <a:lstStyle/>
          <a:p>
            <a:pPr algn="l"/>
            <a:endParaRPr lang="zh-TW" altLang="zh-TW" sz="2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93" name="Rectangle 155"/>
          <p:cNvSpPr>
            <a:spLocks noChangeArrowheads="1"/>
          </p:cNvSpPr>
          <p:nvPr/>
        </p:nvSpPr>
        <p:spPr bwMode="auto">
          <a:xfrm rot="-1562325">
            <a:off x="5770563" y="2513013"/>
            <a:ext cx="115887" cy="52387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endParaRPr lang="zh-TW" altLang="zh-TW" sz="2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94" name="Rectangle 158"/>
          <p:cNvSpPr>
            <a:spLocks noChangeArrowheads="1"/>
          </p:cNvSpPr>
          <p:nvPr/>
        </p:nvSpPr>
        <p:spPr bwMode="auto">
          <a:xfrm rot="-1187513">
            <a:off x="5770563" y="2660650"/>
            <a:ext cx="123825" cy="106363"/>
          </a:xfrm>
          <a:prstGeom prst="rect">
            <a:avLst/>
          </a:prstGeom>
          <a:solidFill>
            <a:srgbClr val="CC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95" name="Rectangle 160" descr="10%"/>
          <p:cNvSpPr>
            <a:spLocks noChangeArrowheads="1"/>
          </p:cNvSpPr>
          <p:nvPr/>
        </p:nvSpPr>
        <p:spPr bwMode="auto">
          <a:xfrm>
            <a:off x="4583113" y="2360613"/>
            <a:ext cx="274637" cy="312737"/>
          </a:xfrm>
          <a:prstGeom prst="rect">
            <a:avLst/>
          </a:prstGeom>
          <a:pattFill prst="pct10">
            <a:fgClr>
              <a:schemeClr val="folHlink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96" name="Text Box 172"/>
          <p:cNvSpPr txBox="1">
            <a:spLocks noChangeArrowheads="1"/>
          </p:cNvSpPr>
          <p:nvPr/>
        </p:nvSpPr>
        <p:spPr bwMode="auto">
          <a:xfrm>
            <a:off x="3171825" y="3400425"/>
            <a:ext cx="230188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 lIns="91431" tIns="45716" rIns="91431" bIns="45716">
            <a:spAutoFit/>
          </a:bodyPr>
          <a:lstStyle/>
          <a:p>
            <a:pPr algn="l"/>
            <a:endParaRPr lang="zh-TW" altLang="zh-TW" sz="2400" b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97" name="Freeform 41" descr="20%"/>
          <p:cNvSpPr>
            <a:spLocks/>
          </p:cNvSpPr>
          <p:nvPr/>
        </p:nvSpPr>
        <p:spPr bwMode="auto">
          <a:xfrm>
            <a:off x="4779963" y="3519488"/>
            <a:ext cx="546100" cy="239712"/>
          </a:xfrm>
          <a:custGeom>
            <a:avLst/>
            <a:gdLst>
              <a:gd name="T0" fmla="*/ 0 w 792"/>
              <a:gd name="T1" fmla="*/ 2147483647 h 472"/>
              <a:gd name="T2" fmla="*/ 2147483647 w 792"/>
              <a:gd name="T3" fmla="*/ 2147483647 h 472"/>
              <a:gd name="T4" fmla="*/ 2147483647 w 792"/>
              <a:gd name="T5" fmla="*/ 2147483647 h 472"/>
              <a:gd name="T6" fmla="*/ 2147483647 w 792"/>
              <a:gd name="T7" fmla="*/ 2147483647 h 472"/>
              <a:gd name="T8" fmla="*/ 2147483647 w 792"/>
              <a:gd name="T9" fmla="*/ 2147483647 h 472"/>
              <a:gd name="T10" fmla="*/ 2147483647 w 792"/>
              <a:gd name="T11" fmla="*/ 0 h 472"/>
              <a:gd name="T12" fmla="*/ 2147483647 w 792"/>
              <a:gd name="T13" fmla="*/ 2147483647 h 472"/>
              <a:gd name="T14" fmla="*/ 2147483647 w 792"/>
              <a:gd name="T15" fmla="*/ 2147483647 h 472"/>
              <a:gd name="T16" fmla="*/ 2147483647 w 792"/>
              <a:gd name="T17" fmla="*/ 2147483647 h 472"/>
              <a:gd name="T18" fmla="*/ 2147483647 w 792"/>
              <a:gd name="T19" fmla="*/ 2147483647 h 472"/>
              <a:gd name="T20" fmla="*/ 2147483647 w 792"/>
              <a:gd name="T21" fmla="*/ 2147483647 h 472"/>
              <a:gd name="T22" fmla="*/ 2147483647 w 792"/>
              <a:gd name="T23" fmla="*/ 2147483647 h 472"/>
              <a:gd name="T24" fmla="*/ 2147483647 w 792"/>
              <a:gd name="T25" fmla="*/ 2147483647 h 472"/>
              <a:gd name="T26" fmla="*/ 2147483647 w 792"/>
              <a:gd name="T27" fmla="*/ 2147483647 h 472"/>
              <a:gd name="T28" fmla="*/ 2147483647 w 792"/>
              <a:gd name="T29" fmla="*/ 2147483647 h 472"/>
              <a:gd name="T30" fmla="*/ 2147483647 w 792"/>
              <a:gd name="T31" fmla="*/ 2147483647 h 472"/>
              <a:gd name="T32" fmla="*/ 0 w 792"/>
              <a:gd name="T33" fmla="*/ 2147483647 h 472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792"/>
              <a:gd name="T52" fmla="*/ 0 h 472"/>
              <a:gd name="T53" fmla="*/ 792 w 792"/>
              <a:gd name="T54" fmla="*/ 472 h 472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792" h="472">
                <a:moveTo>
                  <a:pt x="0" y="180"/>
                </a:moveTo>
                <a:lnTo>
                  <a:pt x="101" y="156"/>
                </a:lnTo>
                <a:lnTo>
                  <a:pt x="136" y="308"/>
                </a:lnTo>
                <a:lnTo>
                  <a:pt x="660" y="173"/>
                </a:lnTo>
                <a:lnTo>
                  <a:pt x="626" y="22"/>
                </a:lnTo>
                <a:lnTo>
                  <a:pt x="722" y="0"/>
                </a:lnTo>
                <a:lnTo>
                  <a:pt x="792" y="293"/>
                </a:lnTo>
                <a:lnTo>
                  <a:pt x="693" y="318"/>
                </a:lnTo>
                <a:lnTo>
                  <a:pt x="682" y="271"/>
                </a:lnTo>
                <a:lnTo>
                  <a:pt x="479" y="329"/>
                </a:lnTo>
                <a:lnTo>
                  <a:pt x="492" y="373"/>
                </a:lnTo>
                <a:lnTo>
                  <a:pt x="385" y="400"/>
                </a:lnTo>
                <a:lnTo>
                  <a:pt x="375" y="361"/>
                </a:lnTo>
                <a:lnTo>
                  <a:pt x="163" y="416"/>
                </a:lnTo>
                <a:lnTo>
                  <a:pt x="170" y="442"/>
                </a:lnTo>
                <a:lnTo>
                  <a:pt x="63" y="472"/>
                </a:lnTo>
                <a:lnTo>
                  <a:pt x="0" y="180"/>
                </a:lnTo>
                <a:close/>
              </a:path>
            </a:pathLst>
          </a:cu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98" name="Rectangle 185" descr="10%"/>
          <p:cNvSpPr>
            <a:spLocks noChangeArrowheads="1"/>
          </p:cNvSpPr>
          <p:nvPr/>
        </p:nvSpPr>
        <p:spPr bwMode="auto">
          <a:xfrm rot="-726741">
            <a:off x="4427538" y="3581400"/>
            <a:ext cx="247650" cy="136525"/>
          </a:xfrm>
          <a:prstGeom prst="rect">
            <a:avLst/>
          </a:prstGeom>
          <a:pattFill prst="pct10">
            <a:fgClr>
              <a:schemeClr val="folHlink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99" name="Rectangle 203"/>
          <p:cNvSpPr>
            <a:spLocks noChangeArrowheads="1"/>
          </p:cNvSpPr>
          <p:nvPr/>
        </p:nvSpPr>
        <p:spPr bwMode="auto">
          <a:xfrm rot="-995717">
            <a:off x="5927725" y="4445000"/>
            <a:ext cx="96838" cy="476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00" name="Line 204"/>
          <p:cNvSpPr>
            <a:spLocks noChangeShapeType="1"/>
          </p:cNvSpPr>
          <p:nvPr/>
        </p:nvSpPr>
        <p:spPr bwMode="auto">
          <a:xfrm>
            <a:off x="5834063" y="4271963"/>
            <a:ext cx="41275" cy="5556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01" name="Line 205"/>
          <p:cNvSpPr>
            <a:spLocks noChangeShapeType="1"/>
          </p:cNvSpPr>
          <p:nvPr/>
        </p:nvSpPr>
        <p:spPr bwMode="auto">
          <a:xfrm>
            <a:off x="5913438" y="4244975"/>
            <a:ext cx="39687" cy="5556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02" name="Line 207"/>
          <p:cNvSpPr>
            <a:spLocks noChangeShapeType="1"/>
          </p:cNvSpPr>
          <p:nvPr/>
        </p:nvSpPr>
        <p:spPr bwMode="auto">
          <a:xfrm rot="-3869751">
            <a:off x="4494212" y="3819526"/>
            <a:ext cx="28575" cy="8255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03" name="Line 208"/>
          <p:cNvSpPr>
            <a:spLocks noChangeShapeType="1"/>
          </p:cNvSpPr>
          <p:nvPr/>
        </p:nvSpPr>
        <p:spPr bwMode="auto">
          <a:xfrm rot="-3869751">
            <a:off x="4495006" y="3766344"/>
            <a:ext cx="26988" cy="8255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04" name="Freeform 221"/>
          <p:cNvSpPr>
            <a:spLocks/>
          </p:cNvSpPr>
          <p:nvPr/>
        </p:nvSpPr>
        <p:spPr bwMode="auto">
          <a:xfrm rot="344010">
            <a:off x="4175125" y="3849688"/>
            <a:ext cx="336550" cy="168275"/>
          </a:xfrm>
          <a:custGeom>
            <a:avLst/>
            <a:gdLst>
              <a:gd name="T0" fmla="*/ 0 w 621"/>
              <a:gd name="T1" fmla="*/ 2147483647 h 461"/>
              <a:gd name="T2" fmla="*/ 2147483647 w 621"/>
              <a:gd name="T3" fmla="*/ 1264588480 h 461"/>
              <a:gd name="T4" fmla="*/ 2147483647 w 621"/>
              <a:gd name="T5" fmla="*/ 0 h 461"/>
              <a:gd name="T6" fmla="*/ 0 60000 65536"/>
              <a:gd name="T7" fmla="*/ 0 60000 65536"/>
              <a:gd name="T8" fmla="*/ 0 60000 65536"/>
              <a:gd name="T9" fmla="*/ 0 w 621"/>
              <a:gd name="T10" fmla="*/ 0 h 461"/>
              <a:gd name="T11" fmla="*/ 621 w 621"/>
              <a:gd name="T12" fmla="*/ 461 h 46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21" h="461">
                <a:moveTo>
                  <a:pt x="0" y="461"/>
                </a:moveTo>
                <a:lnTo>
                  <a:pt x="147" y="26"/>
                </a:lnTo>
                <a:lnTo>
                  <a:pt x="621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 useBgFill="1">
        <p:nvSpPr>
          <p:cNvPr id="2105" name="Rectangle 222"/>
          <p:cNvSpPr>
            <a:spLocks noChangeArrowheads="1"/>
          </p:cNvSpPr>
          <p:nvPr/>
        </p:nvSpPr>
        <p:spPr bwMode="auto">
          <a:xfrm rot="943532">
            <a:off x="3313113" y="3489325"/>
            <a:ext cx="460375" cy="88900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06" name="Rectangle 223" descr="20%"/>
          <p:cNvSpPr>
            <a:spLocks noChangeArrowheads="1"/>
          </p:cNvSpPr>
          <p:nvPr/>
        </p:nvSpPr>
        <p:spPr bwMode="auto">
          <a:xfrm rot="683432">
            <a:off x="3333750" y="3764663"/>
            <a:ext cx="336550" cy="60325"/>
          </a:xfrm>
          <a:prstGeom prst="rect">
            <a:avLst/>
          </a:pr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08" name="Text Box 226" descr="60%"/>
          <p:cNvSpPr txBox="1">
            <a:spLocks noChangeArrowheads="1"/>
          </p:cNvSpPr>
          <p:nvPr/>
        </p:nvSpPr>
        <p:spPr bwMode="auto">
          <a:xfrm rot="925959">
            <a:off x="3045812" y="3251353"/>
            <a:ext cx="850134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1" tIns="45716" rIns="91431" bIns="45716">
            <a:spAutoFit/>
          </a:bodyPr>
          <a:lstStyle/>
          <a:p>
            <a:pPr algn="l"/>
            <a:r>
              <a:rPr lang="zh-TW" altLang="en-US" b="0" dirty="0">
                <a:latin typeface="標楷體" pitchFamily="65" charset="-120"/>
                <a:ea typeface="標楷體" pitchFamily="65" charset="-120"/>
              </a:rPr>
              <a:t>第三宿舍</a:t>
            </a:r>
          </a:p>
        </p:txBody>
      </p:sp>
      <p:sp>
        <p:nvSpPr>
          <p:cNvPr id="2109" name="Line 114"/>
          <p:cNvSpPr>
            <a:spLocks noChangeShapeType="1"/>
          </p:cNvSpPr>
          <p:nvPr/>
        </p:nvSpPr>
        <p:spPr bwMode="auto">
          <a:xfrm>
            <a:off x="3919538" y="2041525"/>
            <a:ext cx="0" cy="65088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10" name="Line 34"/>
          <p:cNvSpPr>
            <a:spLocks noChangeShapeType="1"/>
          </p:cNvSpPr>
          <p:nvPr/>
        </p:nvSpPr>
        <p:spPr bwMode="auto">
          <a:xfrm flipH="1">
            <a:off x="3802063" y="2041525"/>
            <a:ext cx="3175" cy="6191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11" name="Rectangle 245"/>
          <p:cNvSpPr>
            <a:spLocks noChangeArrowheads="1"/>
          </p:cNvSpPr>
          <p:nvPr/>
        </p:nvSpPr>
        <p:spPr bwMode="auto">
          <a:xfrm>
            <a:off x="4427538" y="3873500"/>
            <a:ext cx="82550" cy="42863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endParaRPr lang="zh-TW" altLang="zh-TW" sz="2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324" name="Text Box 252"/>
          <p:cNvSpPr txBox="1">
            <a:spLocks noChangeArrowheads="1"/>
          </p:cNvSpPr>
          <p:nvPr/>
        </p:nvSpPr>
        <p:spPr bwMode="auto">
          <a:xfrm>
            <a:off x="4238625" y="3929063"/>
            <a:ext cx="369888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lIns="91431" tIns="45716" rIns="91431" bIns="45716">
            <a:spAutoFit/>
          </a:bodyPr>
          <a:lstStyle/>
          <a:p>
            <a:pPr algn="l">
              <a:defRPr/>
            </a:pPr>
            <a:r>
              <a:rPr lang="zh-TW" altLang="en-US" dirty="0">
                <a:solidFill>
                  <a:schemeClr val="accent6"/>
                </a:solidFill>
                <a:latin typeface="標楷體" pitchFamily="65" charset="-120"/>
                <a:ea typeface="標楷體" pitchFamily="65" charset="-120"/>
              </a:rPr>
              <a:t>後門</a:t>
            </a:r>
          </a:p>
        </p:txBody>
      </p:sp>
      <p:sp>
        <p:nvSpPr>
          <p:cNvPr id="2113" name="Rectangle 274" descr="20%"/>
          <p:cNvSpPr>
            <a:spLocks noChangeArrowheads="1"/>
          </p:cNvSpPr>
          <p:nvPr/>
        </p:nvSpPr>
        <p:spPr bwMode="auto">
          <a:xfrm>
            <a:off x="4545013" y="2068513"/>
            <a:ext cx="381000" cy="79375"/>
          </a:xfrm>
          <a:prstGeom prst="rect">
            <a:avLst/>
          </a:pr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14" name="Freeform 277"/>
          <p:cNvSpPr>
            <a:spLocks/>
          </p:cNvSpPr>
          <p:nvPr/>
        </p:nvSpPr>
        <p:spPr bwMode="auto">
          <a:xfrm>
            <a:off x="5053013" y="2759075"/>
            <a:ext cx="222250" cy="431800"/>
          </a:xfrm>
          <a:custGeom>
            <a:avLst/>
            <a:gdLst>
              <a:gd name="T0" fmla="*/ 2147483647 w 304"/>
              <a:gd name="T1" fmla="*/ 0 h 921"/>
              <a:gd name="T2" fmla="*/ 0 w 304"/>
              <a:gd name="T3" fmla="*/ 0 h 921"/>
              <a:gd name="T4" fmla="*/ 2147483647 w 304"/>
              <a:gd name="T5" fmla="*/ 2147483647 h 921"/>
              <a:gd name="T6" fmla="*/ 0 60000 65536"/>
              <a:gd name="T7" fmla="*/ 0 60000 65536"/>
              <a:gd name="T8" fmla="*/ 0 60000 65536"/>
              <a:gd name="T9" fmla="*/ 0 w 304"/>
              <a:gd name="T10" fmla="*/ 0 h 921"/>
              <a:gd name="T11" fmla="*/ 304 w 304"/>
              <a:gd name="T12" fmla="*/ 921 h 92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04" h="921">
                <a:moveTo>
                  <a:pt x="227" y="0"/>
                </a:moveTo>
                <a:lnTo>
                  <a:pt x="0" y="0"/>
                </a:lnTo>
                <a:lnTo>
                  <a:pt x="304" y="921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15" name="Rectangle 370"/>
          <p:cNvSpPr>
            <a:spLocks noChangeArrowheads="1"/>
          </p:cNvSpPr>
          <p:nvPr/>
        </p:nvSpPr>
        <p:spPr bwMode="auto">
          <a:xfrm>
            <a:off x="4076700" y="3370263"/>
            <a:ext cx="41275" cy="84137"/>
          </a:xfrm>
          <a:prstGeom prst="rect">
            <a:avLst/>
          </a:prstGeom>
          <a:solidFill>
            <a:srgbClr val="99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16" name="Rectangle 46" descr="20%"/>
          <p:cNvSpPr>
            <a:spLocks noChangeArrowheads="1"/>
          </p:cNvSpPr>
          <p:nvPr/>
        </p:nvSpPr>
        <p:spPr bwMode="auto">
          <a:xfrm rot="-1021139">
            <a:off x="5221288" y="2984500"/>
            <a:ext cx="242887" cy="165100"/>
          </a:xfrm>
          <a:prstGeom prst="rect">
            <a:avLst/>
          </a:pr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91431" tIns="45716" rIns="91431" bIns="45716">
            <a:spAutoFit/>
          </a:bodyPr>
          <a:lstStyle/>
          <a:p>
            <a:endParaRPr lang="zh-TW" altLang="en-US"/>
          </a:p>
        </p:txBody>
      </p:sp>
      <p:grpSp>
        <p:nvGrpSpPr>
          <p:cNvPr id="2117" name="Group 375"/>
          <p:cNvGrpSpPr>
            <a:grpSpLocks/>
          </p:cNvGrpSpPr>
          <p:nvPr/>
        </p:nvGrpSpPr>
        <p:grpSpPr bwMode="auto">
          <a:xfrm>
            <a:off x="3959225" y="2970213"/>
            <a:ext cx="150813" cy="119062"/>
            <a:chOff x="1457" y="2664"/>
            <a:chExt cx="174" cy="202"/>
          </a:xfrm>
        </p:grpSpPr>
        <p:sp>
          <p:nvSpPr>
            <p:cNvPr id="2303" name="Rectangle 51" descr="20%"/>
            <p:cNvSpPr>
              <a:spLocks noChangeArrowheads="1"/>
            </p:cNvSpPr>
            <p:nvPr/>
          </p:nvSpPr>
          <p:spPr bwMode="auto">
            <a:xfrm>
              <a:off x="1460" y="2682"/>
              <a:ext cx="160" cy="166"/>
            </a:xfrm>
            <a:prstGeom prst="rect">
              <a:avLst/>
            </a:prstGeom>
            <a:pattFill prst="pct20">
              <a:fgClr>
                <a:srgbClr val="B2B2B2"/>
              </a:fgClr>
              <a:bgClr>
                <a:srgbClr val="FFFFFF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423" tIns="45712" rIns="91423" bIns="45712" anchor="ctr"/>
            <a:lstStyle/>
            <a:p>
              <a:endParaRPr lang="zh-TW" altLang="zh-TW" sz="2400"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2304" name="Text Box 174"/>
            <p:cNvSpPr txBox="1">
              <a:spLocks noChangeArrowheads="1"/>
            </p:cNvSpPr>
            <p:nvPr/>
          </p:nvSpPr>
          <p:spPr bwMode="auto">
            <a:xfrm>
              <a:off x="1457" y="2664"/>
              <a:ext cx="17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1423" tIns="45712" rIns="91423" bIns="45712" anchor="ctr"/>
            <a:lstStyle/>
            <a:p>
              <a:pPr algn="l"/>
              <a:endParaRPr lang="zh-TW" altLang="zh-TW" sz="2400">
                <a:latin typeface="標楷體" pitchFamily="65" charset="-120"/>
                <a:ea typeface="標楷體" pitchFamily="65" charset="-120"/>
              </a:endParaRPr>
            </a:p>
          </p:txBody>
        </p:sp>
      </p:grpSp>
      <p:sp>
        <p:nvSpPr>
          <p:cNvPr id="2118" name="Text Box 402"/>
          <p:cNvSpPr txBox="1">
            <a:spLocks noChangeArrowheads="1"/>
          </p:cNvSpPr>
          <p:nvPr/>
        </p:nvSpPr>
        <p:spPr bwMode="auto">
          <a:xfrm>
            <a:off x="3776663" y="2211388"/>
            <a:ext cx="127000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 lIns="91431" tIns="45716" rIns="91431" bIns="45716">
            <a:spAutoFit/>
          </a:bodyPr>
          <a:lstStyle/>
          <a:p>
            <a:pPr algn="l"/>
            <a:r>
              <a:rPr lang="en-US" altLang="zh-TW" sz="800">
                <a:latin typeface="標楷體" pitchFamily="65" charset="-120"/>
                <a:ea typeface="標楷體" pitchFamily="65" charset="-120"/>
              </a:rPr>
              <a:t> </a:t>
            </a:r>
          </a:p>
        </p:txBody>
      </p:sp>
      <p:sp>
        <p:nvSpPr>
          <p:cNvPr id="2119" name="Rectangle 594"/>
          <p:cNvSpPr>
            <a:spLocks noChangeArrowheads="1"/>
          </p:cNvSpPr>
          <p:nvPr/>
        </p:nvSpPr>
        <p:spPr bwMode="auto">
          <a:xfrm rot="-852724">
            <a:off x="5591175" y="3309938"/>
            <a:ext cx="220663" cy="344487"/>
          </a:xfrm>
          <a:prstGeom prst="rect">
            <a:avLst/>
          </a:prstGeom>
          <a:solidFill>
            <a:srgbClr val="00B0F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20" name="Rectangle 595"/>
          <p:cNvSpPr>
            <a:spLocks noChangeArrowheads="1"/>
          </p:cNvSpPr>
          <p:nvPr/>
        </p:nvSpPr>
        <p:spPr bwMode="auto">
          <a:xfrm rot="-1059346">
            <a:off x="5287963" y="3103563"/>
            <a:ext cx="371475" cy="5715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21" name="Rectangle 631" descr="20%"/>
          <p:cNvSpPr>
            <a:spLocks noChangeArrowheads="1"/>
          </p:cNvSpPr>
          <p:nvPr/>
        </p:nvSpPr>
        <p:spPr bwMode="auto">
          <a:xfrm>
            <a:off x="4089400" y="3135313"/>
            <a:ext cx="431800" cy="185737"/>
          </a:xfrm>
          <a:prstGeom prst="rect">
            <a:avLst/>
          </a:prstGeom>
          <a:pattFill prst="pct20">
            <a:fgClr>
              <a:schemeClr val="tx1">
                <a:alpha val="89803"/>
              </a:schemeClr>
            </a:fgClr>
            <a:bgClr>
              <a:schemeClr val="bg1">
                <a:alpha val="89803"/>
              </a:schemeClr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altLang="zh-TW" sz="800">
              <a:latin typeface="標楷體" pitchFamily="65" charset="-120"/>
              <a:ea typeface="標楷體" pitchFamily="65" charset="-120"/>
            </a:endParaRPr>
          </a:p>
          <a:p>
            <a:endParaRPr lang="en-US" altLang="zh-TW" sz="800">
              <a:latin typeface="標楷體" pitchFamily="65" charset="-120"/>
              <a:ea typeface="標楷體" pitchFamily="65" charset="-120"/>
            </a:endParaRPr>
          </a:p>
          <a:p>
            <a:endParaRPr lang="en-US" altLang="zh-TW" sz="800">
              <a:latin typeface="標楷體" pitchFamily="65" charset="-120"/>
              <a:ea typeface="標楷體" pitchFamily="65" charset="-120"/>
            </a:endParaRPr>
          </a:p>
          <a:p>
            <a:endParaRPr lang="en-US" altLang="zh-TW" sz="8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761" name="Line 689"/>
          <p:cNvSpPr>
            <a:spLocks noChangeShapeType="1"/>
          </p:cNvSpPr>
          <p:nvPr/>
        </p:nvSpPr>
        <p:spPr bwMode="auto">
          <a:xfrm>
            <a:off x="3024188" y="2928938"/>
            <a:ext cx="285750" cy="71437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3763" name="Line 691"/>
          <p:cNvSpPr>
            <a:spLocks noChangeShapeType="1"/>
          </p:cNvSpPr>
          <p:nvPr/>
        </p:nvSpPr>
        <p:spPr bwMode="auto">
          <a:xfrm flipV="1">
            <a:off x="4779963" y="4359275"/>
            <a:ext cx="1054100" cy="212725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3765" name="Line 693"/>
          <p:cNvSpPr>
            <a:spLocks noChangeShapeType="1"/>
          </p:cNvSpPr>
          <p:nvPr/>
        </p:nvSpPr>
        <p:spPr bwMode="auto">
          <a:xfrm>
            <a:off x="4076700" y="3448050"/>
            <a:ext cx="193675" cy="239713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3766" name="Line 694"/>
          <p:cNvSpPr>
            <a:spLocks noChangeShapeType="1"/>
          </p:cNvSpPr>
          <p:nvPr/>
        </p:nvSpPr>
        <p:spPr bwMode="auto">
          <a:xfrm>
            <a:off x="4270375" y="3687763"/>
            <a:ext cx="236538" cy="106362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2126" name="Line 699"/>
          <p:cNvSpPr>
            <a:spLocks noChangeShapeType="1"/>
          </p:cNvSpPr>
          <p:nvPr/>
        </p:nvSpPr>
        <p:spPr bwMode="auto">
          <a:xfrm flipH="1" flipV="1">
            <a:off x="3024172" y="3643314"/>
            <a:ext cx="928695" cy="21431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27" name="Line 702"/>
          <p:cNvSpPr>
            <a:spLocks noChangeShapeType="1"/>
          </p:cNvSpPr>
          <p:nvPr/>
        </p:nvSpPr>
        <p:spPr bwMode="auto">
          <a:xfrm>
            <a:off x="2452688" y="1571625"/>
            <a:ext cx="685800" cy="190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28" name="Line 705"/>
          <p:cNvSpPr>
            <a:spLocks noChangeShapeType="1"/>
          </p:cNvSpPr>
          <p:nvPr/>
        </p:nvSpPr>
        <p:spPr bwMode="auto">
          <a:xfrm>
            <a:off x="3138488" y="1989138"/>
            <a:ext cx="79375" cy="106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29" name="Line 707"/>
          <p:cNvSpPr>
            <a:spLocks noChangeShapeType="1"/>
          </p:cNvSpPr>
          <p:nvPr/>
        </p:nvSpPr>
        <p:spPr bwMode="auto">
          <a:xfrm flipH="1">
            <a:off x="3138488" y="1855788"/>
            <a:ext cx="0" cy="1333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3782" name="Line 710"/>
          <p:cNvSpPr>
            <a:spLocks noChangeShapeType="1"/>
          </p:cNvSpPr>
          <p:nvPr/>
        </p:nvSpPr>
        <p:spPr bwMode="auto">
          <a:xfrm>
            <a:off x="5716588" y="3130550"/>
            <a:ext cx="155575" cy="503238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3783" name="Line 711"/>
          <p:cNvSpPr>
            <a:spLocks noChangeShapeType="1"/>
          </p:cNvSpPr>
          <p:nvPr/>
        </p:nvSpPr>
        <p:spPr bwMode="auto">
          <a:xfrm flipH="1">
            <a:off x="5795963" y="3633788"/>
            <a:ext cx="76200" cy="53975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2132" name="Line 713"/>
          <p:cNvSpPr>
            <a:spLocks noChangeShapeType="1"/>
          </p:cNvSpPr>
          <p:nvPr/>
        </p:nvSpPr>
        <p:spPr bwMode="auto">
          <a:xfrm flipH="1">
            <a:off x="5951538" y="4192588"/>
            <a:ext cx="0" cy="523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3786" name="Line 714"/>
          <p:cNvSpPr>
            <a:spLocks noChangeShapeType="1"/>
          </p:cNvSpPr>
          <p:nvPr/>
        </p:nvSpPr>
        <p:spPr bwMode="auto">
          <a:xfrm flipH="1" flipV="1">
            <a:off x="4667250" y="4572000"/>
            <a:ext cx="117475" cy="26988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2134" name="Line 715"/>
          <p:cNvSpPr>
            <a:spLocks noChangeShapeType="1"/>
          </p:cNvSpPr>
          <p:nvPr/>
        </p:nvSpPr>
        <p:spPr bwMode="auto">
          <a:xfrm>
            <a:off x="4583113" y="2174875"/>
            <a:ext cx="0" cy="1317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35" name="Rectangle 716"/>
          <p:cNvSpPr>
            <a:spLocks noChangeArrowheads="1"/>
          </p:cNvSpPr>
          <p:nvPr/>
        </p:nvSpPr>
        <p:spPr bwMode="auto">
          <a:xfrm>
            <a:off x="4583113" y="2201863"/>
            <a:ext cx="274637" cy="1317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36" name="Rectangle 717"/>
          <p:cNvSpPr>
            <a:spLocks noChangeArrowheads="1"/>
          </p:cNvSpPr>
          <p:nvPr/>
        </p:nvSpPr>
        <p:spPr bwMode="auto">
          <a:xfrm>
            <a:off x="4583113" y="2333625"/>
            <a:ext cx="274637" cy="269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37" name="Line 720"/>
          <p:cNvSpPr>
            <a:spLocks noChangeShapeType="1"/>
          </p:cNvSpPr>
          <p:nvPr/>
        </p:nvSpPr>
        <p:spPr bwMode="auto">
          <a:xfrm flipV="1">
            <a:off x="4692650" y="4497388"/>
            <a:ext cx="1562100" cy="34448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38" name="Line 721"/>
          <p:cNvSpPr>
            <a:spLocks noChangeShapeType="1"/>
          </p:cNvSpPr>
          <p:nvPr/>
        </p:nvSpPr>
        <p:spPr bwMode="auto">
          <a:xfrm flipV="1">
            <a:off x="4735513" y="4557713"/>
            <a:ext cx="1563687" cy="3444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39" name="Line 722"/>
          <p:cNvSpPr>
            <a:spLocks noChangeShapeType="1"/>
          </p:cNvSpPr>
          <p:nvPr/>
        </p:nvSpPr>
        <p:spPr bwMode="auto">
          <a:xfrm>
            <a:off x="4951413" y="4794250"/>
            <a:ext cx="39687" cy="539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40" name="Line 723"/>
          <p:cNvSpPr>
            <a:spLocks noChangeShapeType="1"/>
          </p:cNvSpPr>
          <p:nvPr/>
        </p:nvSpPr>
        <p:spPr bwMode="auto">
          <a:xfrm>
            <a:off x="5167313" y="4735513"/>
            <a:ext cx="38100" cy="523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41" name="Line 724"/>
          <p:cNvSpPr>
            <a:spLocks noChangeShapeType="1"/>
          </p:cNvSpPr>
          <p:nvPr/>
        </p:nvSpPr>
        <p:spPr bwMode="auto">
          <a:xfrm>
            <a:off x="5295900" y="4705350"/>
            <a:ext cx="39688" cy="539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42" name="Line 725"/>
          <p:cNvSpPr>
            <a:spLocks noChangeShapeType="1"/>
          </p:cNvSpPr>
          <p:nvPr/>
        </p:nvSpPr>
        <p:spPr bwMode="auto">
          <a:xfrm>
            <a:off x="5426075" y="4675188"/>
            <a:ext cx="42863" cy="603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43" name="Line 727"/>
          <p:cNvSpPr>
            <a:spLocks noChangeShapeType="1"/>
          </p:cNvSpPr>
          <p:nvPr/>
        </p:nvSpPr>
        <p:spPr bwMode="auto">
          <a:xfrm>
            <a:off x="5554663" y="4646613"/>
            <a:ext cx="44450" cy="5873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44" name="Line 728"/>
          <p:cNvSpPr>
            <a:spLocks noChangeShapeType="1"/>
          </p:cNvSpPr>
          <p:nvPr/>
        </p:nvSpPr>
        <p:spPr bwMode="auto">
          <a:xfrm>
            <a:off x="5683250" y="4616450"/>
            <a:ext cx="44450" cy="5873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45" name="Line 729"/>
          <p:cNvSpPr>
            <a:spLocks noChangeShapeType="1"/>
          </p:cNvSpPr>
          <p:nvPr/>
        </p:nvSpPr>
        <p:spPr bwMode="auto">
          <a:xfrm>
            <a:off x="5813425" y="4586288"/>
            <a:ext cx="42863" cy="603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46" name="Line 730"/>
          <p:cNvSpPr>
            <a:spLocks noChangeShapeType="1"/>
          </p:cNvSpPr>
          <p:nvPr/>
        </p:nvSpPr>
        <p:spPr bwMode="auto">
          <a:xfrm>
            <a:off x="5943600" y="4557713"/>
            <a:ext cx="39688" cy="523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47" name="Line 731"/>
          <p:cNvSpPr>
            <a:spLocks noChangeShapeType="1"/>
          </p:cNvSpPr>
          <p:nvPr/>
        </p:nvSpPr>
        <p:spPr bwMode="auto">
          <a:xfrm>
            <a:off x="6072188" y="4527550"/>
            <a:ext cx="42862" cy="5873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48" name="Rectangle 732"/>
          <p:cNvSpPr>
            <a:spLocks noChangeArrowheads="1"/>
          </p:cNvSpPr>
          <p:nvPr/>
        </p:nvSpPr>
        <p:spPr bwMode="auto">
          <a:xfrm>
            <a:off x="4114800" y="2147888"/>
            <a:ext cx="392113" cy="2619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49" name="Rectangle 733"/>
          <p:cNvSpPr>
            <a:spLocks noChangeArrowheads="1"/>
          </p:cNvSpPr>
          <p:nvPr/>
        </p:nvSpPr>
        <p:spPr bwMode="auto">
          <a:xfrm>
            <a:off x="3657600" y="2041525"/>
            <a:ext cx="117475" cy="53975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50" name="Line 738"/>
          <p:cNvSpPr>
            <a:spLocks noChangeShapeType="1"/>
          </p:cNvSpPr>
          <p:nvPr/>
        </p:nvSpPr>
        <p:spPr bwMode="auto">
          <a:xfrm flipV="1">
            <a:off x="3060700" y="1590675"/>
            <a:ext cx="77788" cy="1587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51" name="Line 739"/>
          <p:cNvSpPr>
            <a:spLocks noChangeShapeType="1"/>
          </p:cNvSpPr>
          <p:nvPr/>
        </p:nvSpPr>
        <p:spPr bwMode="auto">
          <a:xfrm flipV="1">
            <a:off x="3138488" y="1749425"/>
            <a:ext cx="0" cy="1333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52" name="Line 740"/>
          <p:cNvSpPr>
            <a:spLocks noChangeShapeType="1"/>
          </p:cNvSpPr>
          <p:nvPr/>
        </p:nvSpPr>
        <p:spPr bwMode="auto">
          <a:xfrm flipV="1">
            <a:off x="3141663" y="1593850"/>
            <a:ext cx="79375" cy="160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53" name="Line 742"/>
          <p:cNvSpPr>
            <a:spLocks noChangeShapeType="1"/>
          </p:cNvSpPr>
          <p:nvPr/>
        </p:nvSpPr>
        <p:spPr bwMode="auto">
          <a:xfrm>
            <a:off x="3217863" y="2147888"/>
            <a:ext cx="0" cy="793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54" name="Line 743"/>
          <p:cNvSpPr>
            <a:spLocks noChangeShapeType="1"/>
          </p:cNvSpPr>
          <p:nvPr/>
        </p:nvSpPr>
        <p:spPr bwMode="auto">
          <a:xfrm flipV="1">
            <a:off x="3227388" y="1593850"/>
            <a:ext cx="288925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55" name="Line 744"/>
          <p:cNvSpPr>
            <a:spLocks noChangeShapeType="1"/>
          </p:cNvSpPr>
          <p:nvPr/>
        </p:nvSpPr>
        <p:spPr bwMode="auto">
          <a:xfrm>
            <a:off x="3502025" y="1589088"/>
            <a:ext cx="458788" cy="271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56" name="Line 745"/>
          <p:cNvSpPr>
            <a:spLocks noChangeShapeType="1"/>
          </p:cNvSpPr>
          <p:nvPr/>
        </p:nvSpPr>
        <p:spPr bwMode="auto">
          <a:xfrm>
            <a:off x="3646488" y="1590675"/>
            <a:ext cx="428625" cy="2238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57" name="Line 746"/>
          <p:cNvSpPr>
            <a:spLocks noChangeShapeType="1"/>
          </p:cNvSpPr>
          <p:nvPr/>
        </p:nvSpPr>
        <p:spPr bwMode="auto">
          <a:xfrm flipH="1">
            <a:off x="3787775" y="1860550"/>
            <a:ext cx="177800" cy="1936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58" name="Line 747"/>
          <p:cNvSpPr>
            <a:spLocks noChangeShapeType="1"/>
          </p:cNvSpPr>
          <p:nvPr/>
        </p:nvSpPr>
        <p:spPr bwMode="auto">
          <a:xfrm flipH="1">
            <a:off x="3921125" y="1892300"/>
            <a:ext cx="155575" cy="1762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59" name="Line 748"/>
          <p:cNvSpPr>
            <a:spLocks noChangeShapeType="1"/>
          </p:cNvSpPr>
          <p:nvPr/>
        </p:nvSpPr>
        <p:spPr bwMode="auto">
          <a:xfrm>
            <a:off x="4895850" y="2147888"/>
            <a:ext cx="39688" cy="539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3822" name="Line 750"/>
          <p:cNvSpPr>
            <a:spLocks noChangeShapeType="1"/>
          </p:cNvSpPr>
          <p:nvPr/>
        </p:nvSpPr>
        <p:spPr bwMode="auto">
          <a:xfrm flipV="1">
            <a:off x="5716588" y="2865438"/>
            <a:ext cx="39687" cy="265112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2161" name="Line 751"/>
          <p:cNvSpPr>
            <a:spLocks noChangeShapeType="1"/>
          </p:cNvSpPr>
          <p:nvPr/>
        </p:nvSpPr>
        <p:spPr bwMode="auto">
          <a:xfrm flipV="1">
            <a:off x="5756275" y="2732088"/>
            <a:ext cx="195263" cy="1333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3825" name="Line 753"/>
          <p:cNvSpPr>
            <a:spLocks noChangeShapeType="1"/>
          </p:cNvSpPr>
          <p:nvPr/>
        </p:nvSpPr>
        <p:spPr bwMode="auto">
          <a:xfrm flipV="1">
            <a:off x="5426075" y="2546350"/>
            <a:ext cx="369888" cy="85725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3826" name="Freeform 754"/>
          <p:cNvSpPr>
            <a:spLocks/>
          </p:cNvSpPr>
          <p:nvPr/>
        </p:nvSpPr>
        <p:spPr bwMode="auto">
          <a:xfrm>
            <a:off x="4962525" y="2174875"/>
            <a:ext cx="473075" cy="461963"/>
          </a:xfrm>
          <a:custGeom>
            <a:avLst/>
            <a:gdLst/>
            <a:ahLst/>
            <a:cxnLst>
              <a:cxn ang="0">
                <a:pos x="0" y="102"/>
              </a:cxn>
              <a:cxn ang="0">
                <a:pos x="144" y="0"/>
              </a:cxn>
              <a:cxn ang="0">
                <a:pos x="462" y="294"/>
              </a:cxn>
              <a:cxn ang="0">
                <a:pos x="498" y="708"/>
              </a:cxn>
            </a:cxnLst>
            <a:rect l="0" t="0" r="r" b="b"/>
            <a:pathLst>
              <a:path w="498" h="708">
                <a:moveTo>
                  <a:pt x="0" y="102"/>
                </a:moveTo>
                <a:lnTo>
                  <a:pt x="144" y="0"/>
                </a:lnTo>
                <a:lnTo>
                  <a:pt x="462" y="294"/>
                </a:lnTo>
                <a:lnTo>
                  <a:pt x="498" y="708"/>
                </a:lnTo>
              </a:path>
            </a:pathLst>
          </a:custGeom>
          <a:ln>
            <a:headEnd/>
            <a:tailEnd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2164" name="Line 756"/>
          <p:cNvSpPr>
            <a:spLocks noChangeShapeType="1"/>
          </p:cNvSpPr>
          <p:nvPr/>
        </p:nvSpPr>
        <p:spPr bwMode="auto">
          <a:xfrm flipV="1">
            <a:off x="5813425" y="2543175"/>
            <a:ext cx="77788" cy="25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65" name="Line 757"/>
          <p:cNvSpPr>
            <a:spLocks noChangeShapeType="1"/>
          </p:cNvSpPr>
          <p:nvPr/>
        </p:nvSpPr>
        <p:spPr bwMode="auto">
          <a:xfrm flipV="1">
            <a:off x="5856288" y="2632075"/>
            <a:ext cx="79375" cy="25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66" name="Line 759"/>
          <p:cNvSpPr>
            <a:spLocks noChangeShapeType="1"/>
          </p:cNvSpPr>
          <p:nvPr/>
        </p:nvSpPr>
        <p:spPr bwMode="auto">
          <a:xfrm flipV="1">
            <a:off x="5951538" y="2625725"/>
            <a:ext cx="0" cy="106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67" name="Line 760"/>
          <p:cNvSpPr>
            <a:spLocks noChangeShapeType="1"/>
          </p:cNvSpPr>
          <p:nvPr/>
        </p:nvSpPr>
        <p:spPr bwMode="auto">
          <a:xfrm>
            <a:off x="4081463" y="1889125"/>
            <a:ext cx="1166812" cy="1000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68" name="Line 761"/>
          <p:cNvSpPr>
            <a:spLocks noChangeShapeType="1"/>
          </p:cNvSpPr>
          <p:nvPr/>
        </p:nvSpPr>
        <p:spPr bwMode="auto">
          <a:xfrm>
            <a:off x="4062413" y="1808163"/>
            <a:ext cx="1146175" cy="10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69" name="Line 762"/>
          <p:cNvSpPr>
            <a:spLocks noChangeShapeType="1"/>
          </p:cNvSpPr>
          <p:nvPr/>
        </p:nvSpPr>
        <p:spPr bwMode="auto">
          <a:xfrm>
            <a:off x="3646488" y="1590675"/>
            <a:ext cx="12890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70" name="Line 763"/>
          <p:cNvSpPr>
            <a:spLocks noChangeShapeType="1"/>
          </p:cNvSpPr>
          <p:nvPr/>
        </p:nvSpPr>
        <p:spPr bwMode="auto">
          <a:xfrm>
            <a:off x="4935538" y="1590675"/>
            <a:ext cx="273050" cy="3190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73" name="Line 766"/>
          <p:cNvSpPr>
            <a:spLocks noChangeShapeType="1"/>
          </p:cNvSpPr>
          <p:nvPr/>
        </p:nvSpPr>
        <p:spPr bwMode="auto">
          <a:xfrm>
            <a:off x="5248275" y="1989138"/>
            <a:ext cx="650875" cy="5540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74" name="Line 767"/>
          <p:cNvSpPr>
            <a:spLocks noChangeShapeType="1"/>
          </p:cNvSpPr>
          <p:nvPr/>
        </p:nvSpPr>
        <p:spPr bwMode="auto">
          <a:xfrm>
            <a:off x="5167314" y="1571612"/>
            <a:ext cx="863599" cy="92235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75" name="Line 768"/>
          <p:cNvSpPr>
            <a:spLocks noChangeShapeType="1"/>
          </p:cNvSpPr>
          <p:nvPr/>
        </p:nvSpPr>
        <p:spPr bwMode="auto">
          <a:xfrm flipV="1">
            <a:off x="6029325" y="2439988"/>
            <a:ext cx="117475" cy="539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76" name="Line 769"/>
          <p:cNvSpPr>
            <a:spLocks noChangeShapeType="1"/>
          </p:cNvSpPr>
          <p:nvPr/>
        </p:nvSpPr>
        <p:spPr bwMode="auto">
          <a:xfrm flipV="1">
            <a:off x="6069013" y="2493963"/>
            <a:ext cx="115887" cy="523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77" name="Line 770"/>
          <p:cNvSpPr>
            <a:spLocks noChangeShapeType="1"/>
          </p:cNvSpPr>
          <p:nvPr/>
        </p:nvSpPr>
        <p:spPr bwMode="auto">
          <a:xfrm>
            <a:off x="5951538" y="2652713"/>
            <a:ext cx="163512" cy="393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78" name="Line 771"/>
          <p:cNvSpPr>
            <a:spLocks noChangeShapeType="1"/>
          </p:cNvSpPr>
          <p:nvPr/>
        </p:nvSpPr>
        <p:spPr bwMode="auto">
          <a:xfrm>
            <a:off x="6107113" y="2678113"/>
            <a:ext cx="179387" cy="4270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79" name="Line 772"/>
          <p:cNvSpPr>
            <a:spLocks noChangeShapeType="1"/>
          </p:cNvSpPr>
          <p:nvPr/>
        </p:nvSpPr>
        <p:spPr bwMode="auto">
          <a:xfrm>
            <a:off x="6069013" y="2546350"/>
            <a:ext cx="39687" cy="793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80" name="Line 773"/>
          <p:cNvSpPr>
            <a:spLocks noChangeShapeType="1"/>
          </p:cNvSpPr>
          <p:nvPr/>
        </p:nvSpPr>
        <p:spPr bwMode="auto">
          <a:xfrm flipV="1">
            <a:off x="6107113" y="2573338"/>
            <a:ext cx="155575" cy="523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81" name="Line 774"/>
          <p:cNvSpPr>
            <a:spLocks noChangeShapeType="1"/>
          </p:cNvSpPr>
          <p:nvPr/>
        </p:nvSpPr>
        <p:spPr bwMode="auto">
          <a:xfrm flipV="1">
            <a:off x="6107113" y="2625725"/>
            <a:ext cx="155575" cy="52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82" name="Line 776"/>
          <p:cNvSpPr>
            <a:spLocks noChangeShapeType="1"/>
          </p:cNvSpPr>
          <p:nvPr/>
        </p:nvSpPr>
        <p:spPr bwMode="auto">
          <a:xfrm flipH="1">
            <a:off x="5813425" y="3046413"/>
            <a:ext cx="301625" cy="60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83" name="Line 777"/>
          <p:cNvSpPr>
            <a:spLocks noChangeShapeType="1"/>
          </p:cNvSpPr>
          <p:nvPr/>
        </p:nvSpPr>
        <p:spPr bwMode="auto">
          <a:xfrm>
            <a:off x="5943600" y="3163888"/>
            <a:ext cx="163513" cy="763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84" name="Line 778"/>
          <p:cNvSpPr>
            <a:spLocks noChangeShapeType="1"/>
          </p:cNvSpPr>
          <p:nvPr/>
        </p:nvSpPr>
        <p:spPr bwMode="auto">
          <a:xfrm>
            <a:off x="5813425" y="3105150"/>
            <a:ext cx="215900" cy="847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85" name="Line 779"/>
          <p:cNvSpPr>
            <a:spLocks noChangeShapeType="1"/>
          </p:cNvSpPr>
          <p:nvPr/>
        </p:nvSpPr>
        <p:spPr bwMode="auto">
          <a:xfrm>
            <a:off x="6107113" y="3927475"/>
            <a:ext cx="39687" cy="3333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86" name="Line 781"/>
          <p:cNvSpPr>
            <a:spLocks noChangeShapeType="1"/>
          </p:cNvSpPr>
          <p:nvPr/>
        </p:nvSpPr>
        <p:spPr bwMode="auto">
          <a:xfrm>
            <a:off x="6029325" y="3952875"/>
            <a:ext cx="39688" cy="3190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87" name="Line 786"/>
          <p:cNvSpPr>
            <a:spLocks noChangeShapeType="1"/>
          </p:cNvSpPr>
          <p:nvPr/>
        </p:nvSpPr>
        <p:spPr bwMode="auto">
          <a:xfrm flipH="1">
            <a:off x="5943600" y="4349750"/>
            <a:ext cx="214313" cy="587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88" name="Line 787"/>
          <p:cNvSpPr>
            <a:spLocks noChangeShapeType="1"/>
          </p:cNvSpPr>
          <p:nvPr/>
        </p:nvSpPr>
        <p:spPr bwMode="auto">
          <a:xfrm flipV="1">
            <a:off x="5951538" y="4271963"/>
            <a:ext cx="117475" cy="269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89" name="Line 788"/>
          <p:cNvSpPr>
            <a:spLocks noChangeShapeType="1"/>
          </p:cNvSpPr>
          <p:nvPr/>
        </p:nvSpPr>
        <p:spPr bwMode="auto">
          <a:xfrm flipH="1">
            <a:off x="4692650" y="4379913"/>
            <a:ext cx="1366838" cy="292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90" name="Line 789"/>
          <p:cNvSpPr>
            <a:spLocks noChangeShapeType="1"/>
          </p:cNvSpPr>
          <p:nvPr/>
        </p:nvSpPr>
        <p:spPr bwMode="auto">
          <a:xfrm flipH="1">
            <a:off x="4506913" y="4324350"/>
            <a:ext cx="1366837" cy="292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91" name="Line 790"/>
          <p:cNvSpPr>
            <a:spLocks noChangeShapeType="1"/>
          </p:cNvSpPr>
          <p:nvPr/>
        </p:nvSpPr>
        <p:spPr bwMode="auto">
          <a:xfrm>
            <a:off x="6146800" y="4244975"/>
            <a:ext cx="11113" cy="104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93" name="Line 794"/>
          <p:cNvSpPr>
            <a:spLocks noChangeShapeType="1"/>
          </p:cNvSpPr>
          <p:nvPr/>
        </p:nvSpPr>
        <p:spPr bwMode="auto">
          <a:xfrm flipH="1">
            <a:off x="4046538" y="4675188"/>
            <a:ext cx="665162" cy="1333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94" name="Text Box 800"/>
          <p:cNvSpPr txBox="1">
            <a:spLocks noChangeArrowheads="1"/>
          </p:cNvSpPr>
          <p:nvPr/>
        </p:nvSpPr>
        <p:spPr bwMode="auto">
          <a:xfrm>
            <a:off x="3881430" y="1161620"/>
            <a:ext cx="136366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zh-TW" altLang="en-US" sz="1600" dirty="0">
                <a:latin typeface="標楷體" pitchFamily="65" charset="-120"/>
                <a:ea typeface="標楷體" pitchFamily="65" charset="-120"/>
              </a:rPr>
              <a:t>中 正 南 路</a:t>
            </a:r>
          </a:p>
        </p:txBody>
      </p:sp>
      <p:sp>
        <p:nvSpPr>
          <p:cNvPr id="2195" name="Text Box 801"/>
          <p:cNvSpPr txBox="1">
            <a:spLocks noChangeArrowheads="1"/>
          </p:cNvSpPr>
          <p:nvPr/>
        </p:nvSpPr>
        <p:spPr bwMode="auto">
          <a:xfrm rot="-1614330">
            <a:off x="1936143" y="2622270"/>
            <a:ext cx="40005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 algn="l"/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中  華   路</a:t>
            </a:r>
          </a:p>
        </p:txBody>
      </p:sp>
      <p:sp>
        <p:nvSpPr>
          <p:cNvPr id="2196" name="Line 684"/>
          <p:cNvSpPr>
            <a:spLocks noChangeShapeType="1"/>
          </p:cNvSpPr>
          <p:nvPr/>
        </p:nvSpPr>
        <p:spPr bwMode="auto">
          <a:xfrm rot="-1582988" flipH="1" flipV="1">
            <a:off x="1098055" y="1236261"/>
            <a:ext cx="66025" cy="670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97" name="Line 685"/>
          <p:cNvSpPr>
            <a:spLocks noChangeShapeType="1"/>
          </p:cNvSpPr>
          <p:nvPr/>
        </p:nvSpPr>
        <p:spPr bwMode="auto">
          <a:xfrm rot="-1582988" flipH="1">
            <a:off x="1967723" y="1864874"/>
            <a:ext cx="45719" cy="270697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98" name="Line 686"/>
          <p:cNvSpPr>
            <a:spLocks noChangeShapeType="1"/>
          </p:cNvSpPr>
          <p:nvPr/>
        </p:nvSpPr>
        <p:spPr bwMode="auto">
          <a:xfrm rot="-1582988" flipH="1">
            <a:off x="2423083" y="3011766"/>
            <a:ext cx="59262" cy="14057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00" name="Line 700"/>
          <p:cNvSpPr>
            <a:spLocks noChangeShapeType="1"/>
          </p:cNvSpPr>
          <p:nvPr/>
        </p:nvSpPr>
        <p:spPr bwMode="auto">
          <a:xfrm rot="-1582988">
            <a:off x="639564" y="1940581"/>
            <a:ext cx="716499" cy="4571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01" name="Line 701"/>
          <p:cNvSpPr>
            <a:spLocks noChangeShapeType="1"/>
          </p:cNvSpPr>
          <p:nvPr/>
        </p:nvSpPr>
        <p:spPr bwMode="auto">
          <a:xfrm rot="20017012" flipH="1" flipV="1">
            <a:off x="707188" y="2115172"/>
            <a:ext cx="729747" cy="4571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02" name="Text Box 811"/>
          <p:cNvSpPr txBox="1">
            <a:spLocks noChangeArrowheads="1"/>
          </p:cNvSpPr>
          <p:nvPr/>
        </p:nvSpPr>
        <p:spPr bwMode="auto">
          <a:xfrm>
            <a:off x="5124450" y="4764088"/>
            <a:ext cx="246063" cy="20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zh-TW" altLang="en-US" sz="1600" b="0">
                <a:latin typeface="標楷體" pitchFamily="65" charset="-120"/>
                <a:ea typeface="標楷體" pitchFamily="65" charset="-120"/>
              </a:rPr>
              <a:t>鐵路</a:t>
            </a:r>
          </a:p>
        </p:txBody>
      </p:sp>
      <p:sp>
        <p:nvSpPr>
          <p:cNvPr id="2203" name="Text Box 815"/>
          <p:cNvSpPr txBox="1">
            <a:spLocks noChangeArrowheads="1"/>
          </p:cNvSpPr>
          <p:nvPr/>
        </p:nvSpPr>
        <p:spPr bwMode="auto">
          <a:xfrm rot="18971715">
            <a:off x="5469521" y="1707295"/>
            <a:ext cx="369332" cy="1021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square">
            <a:spAutoFit/>
          </a:bodyPr>
          <a:lstStyle/>
          <a:p>
            <a:pPr algn="l"/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正 南 一 街</a:t>
            </a:r>
          </a:p>
        </p:txBody>
      </p:sp>
      <p:sp>
        <p:nvSpPr>
          <p:cNvPr id="2204" name="Text Box 832"/>
          <p:cNvSpPr txBox="1">
            <a:spLocks noChangeArrowheads="1"/>
          </p:cNvSpPr>
          <p:nvPr/>
        </p:nvSpPr>
        <p:spPr bwMode="auto">
          <a:xfrm flipH="1">
            <a:off x="6096000" y="2286000"/>
            <a:ext cx="3571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zh-TW" altLang="en-US" sz="1800" b="0">
                <a:latin typeface="標楷體" pitchFamily="65" charset="-120"/>
                <a:ea typeface="標楷體" pitchFamily="65" charset="-120"/>
              </a:rPr>
              <a:t>卐</a:t>
            </a:r>
          </a:p>
        </p:txBody>
      </p:sp>
      <p:sp>
        <p:nvSpPr>
          <p:cNvPr id="2205" name="Line 836"/>
          <p:cNvSpPr>
            <a:spLocks noChangeShapeType="1"/>
          </p:cNvSpPr>
          <p:nvPr/>
        </p:nvSpPr>
        <p:spPr bwMode="auto">
          <a:xfrm flipH="1">
            <a:off x="5024436" y="1071545"/>
            <a:ext cx="571506" cy="1214447"/>
          </a:xfrm>
          <a:prstGeom prst="line">
            <a:avLst/>
          </a:prstGeom>
          <a:ln>
            <a:solidFill>
              <a:srgbClr val="E87808"/>
            </a:solidFill>
            <a:headEnd/>
            <a:tailEnd type="triangle" w="med" len="med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endParaRPr lang="zh-TW" altLang="en-US"/>
          </a:p>
        </p:txBody>
      </p:sp>
      <p:sp>
        <p:nvSpPr>
          <p:cNvPr id="2206" name="Text Box 840"/>
          <p:cNvSpPr txBox="1">
            <a:spLocks noChangeArrowheads="1"/>
          </p:cNvSpPr>
          <p:nvPr/>
        </p:nvSpPr>
        <p:spPr bwMode="auto">
          <a:xfrm>
            <a:off x="5595938" y="714375"/>
            <a:ext cx="415925" cy="2016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展覽會場</a:t>
            </a:r>
          </a:p>
        </p:txBody>
      </p:sp>
      <p:sp>
        <p:nvSpPr>
          <p:cNvPr id="3105" name="Line 33"/>
          <p:cNvSpPr>
            <a:spLocks noChangeShapeType="1"/>
          </p:cNvSpPr>
          <p:nvPr/>
        </p:nvSpPr>
        <p:spPr bwMode="auto">
          <a:xfrm>
            <a:off x="3919538" y="2095500"/>
            <a:ext cx="639762" cy="0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zh-TW" altLang="en-US"/>
          </a:p>
        </p:txBody>
      </p:sp>
      <p:sp>
        <p:nvSpPr>
          <p:cNvPr id="2208" name="Freeform 839"/>
          <p:cNvSpPr>
            <a:spLocks/>
          </p:cNvSpPr>
          <p:nvPr/>
        </p:nvSpPr>
        <p:spPr bwMode="auto">
          <a:xfrm>
            <a:off x="4140200" y="2060575"/>
            <a:ext cx="1173163" cy="1331913"/>
          </a:xfrm>
          <a:custGeom>
            <a:avLst/>
            <a:gdLst>
              <a:gd name="T0" fmla="*/ 0 w 10000"/>
              <a:gd name="T1" fmla="*/ 78516 h 15354"/>
              <a:gd name="T2" fmla="*/ 385032 w 10000"/>
              <a:gd name="T3" fmla="*/ 83721 h 15354"/>
              <a:gd name="T4" fmla="*/ 380809 w 10000"/>
              <a:gd name="T5" fmla="*/ 1296422 h 15354"/>
              <a:gd name="T6" fmla="*/ 452724 w 10000"/>
              <a:gd name="T7" fmla="*/ 1296422 h 15354"/>
              <a:gd name="T8" fmla="*/ 454483 w 10000"/>
              <a:gd name="T9" fmla="*/ 675236 h 15354"/>
              <a:gd name="T10" fmla="*/ 848079 w 10000"/>
              <a:gd name="T11" fmla="*/ 675236 h 15354"/>
              <a:gd name="T12" fmla="*/ 1029099 w 10000"/>
              <a:gd name="T13" fmla="*/ 1081089 h 15354"/>
              <a:gd name="T14" fmla="*/ 1101131 w 10000"/>
              <a:gd name="T15" fmla="*/ 1081089 h 15354"/>
              <a:gd name="T16" fmla="*/ 939234 w 10000"/>
              <a:gd name="T17" fmla="*/ 690939 h 15354"/>
              <a:gd name="T18" fmla="*/ 1167415 w 10000"/>
              <a:gd name="T19" fmla="*/ 690939 h 15354"/>
              <a:gd name="T20" fmla="*/ 1173163 w 10000"/>
              <a:gd name="T21" fmla="*/ 498597 h 15354"/>
              <a:gd name="T22" fmla="*/ 905095 w 10000"/>
              <a:gd name="T23" fmla="*/ 317967 h 15354"/>
              <a:gd name="T24" fmla="*/ 830951 w 10000"/>
              <a:gd name="T25" fmla="*/ 239452 h 15354"/>
              <a:gd name="T26" fmla="*/ 836582 w 10000"/>
              <a:gd name="T27" fmla="*/ 133433 h 15354"/>
              <a:gd name="T28" fmla="*/ 842331 w 10000"/>
              <a:gd name="T29" fmla="*/ 0 h 15354"/>
              <a:gd name="T30" fmla="*/ 385032 w 10000"/>
              <a:gd name="T31" fmla="*/ 3904 h 15354"/>
              <a:gd name="T32" fmla="*/ 385032 w 10000"/>
              <a:gd name="T33" fmla="*/ 30105 h 15354"/>
              <a:gd name="T34" fmla="*/ 0 w 10000"/>
              <a:gd name="T35" fmla="*/ 27502 h 15354"/>
              <a:gd name="T36" fmla="*/ 0 w 10000"/>
              <a:gd name="T37" fmla="*/ 78516 h 15354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10000" h="15354">
                <a:moveTo>
                  <a:pt x="0" y="905"/>
                </a:moveTo>
                <a:lnTo>
                  <a:pt x="3282" y="965"/>
                </a:lnTo>
                <a:cubicBezTo>
                  <a:pt x="3285" y="3977"/>
                  <a:pt x="3243" y="11931"/>
                  <a:pt x="3246" y="14943"/>
                </a:cubicBezTo>
                <a:cubicBezTo>
                  <a:pt x="4273" y="15354"/>
                  <a:pt x="3669" y="13295"/>
                  <a:pt x="3859" y="14943"/>
                </a:cubicBezTo>
                <a:cubicBezTo>
                  <a:pt x="3864" y="12556"/>
                  <a:pt x="3869" y="10170"/>
                  <a:pt x="3874" y="7783"/>
                </a:cubicBezTo>
                <a:lnTo>
                  <a:pt x="7229" y="7783"/>
                </a:lnTo>
                <a:lnTo>
                  <a:pt x="8772" y="12461"/>
                </a:lnTo>
                <a:lnTo>
                  <a:pt x="9386" y="12461"/>
                </a:lnTo>
                <a:lnTo>
                  <a:pt x="8006" y="7964"/>
                </a:lnTo>
                <a:lnTo>
                  <a:pt x="9951" y="7964"/>
                </a:lnTo>
                <a:cubicBezTo>
                  <a:pt x="9967" y="7225"/>
                  <a:pt x="9984" y="6486"/>
                  <a:pt x="10000" y="5747"/>
                </a:cubicBezTo>
                <a:cubicBezTo>
                  <a:pt x="9627" y="5030"/>
                  <a:pt x="8201" y="4163"/>
                  <a:pt x="7715" y="3665"/>
                </a:cubicBezTo>
                <a:lnTo>
                  <a:pt x="7083" y="2760"/>
                </a:lnTo>
                <a:cubicBezTo>
                  <a:pt x="7099" y="2353"/>
                  <a:pt x="7115" y="1945"/>
                  <a:pt x="7131" y="1538"/>
                </a:cubicBezTo>
                <a:cubicBezTo>
                  <a:pt x="7147" y="1025"/>
                  <a:pt x="7164" y="513"/>
                  <a:pt x="7180" y="0"/>
                </a:cubicBezTo>
                <a:lnTo>
                  <a:pt x="3282" y="45"/>
                </a:lnTo>
                <a:lnTo>
                  <a:pt x="3282" y="347"/>
                </a:lnTo>
                <a:lnTo>
                  <a:pt x="0" y="317"/>
                </a:lnTo>
                <a:lnTo>
                  <a:pt x="0" y="905"/>
                </a:lnTo>
                <a:close/>
              </a:path>
            </a:pathLst>
          </a:custGeom>
          <a:solidFill>
            <a:srgbClr val="FF99CC">
              <a:alpha val="65097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09" name="Rectangle 927"/>
          <p:cNvSpPr>
            <a:spLocks noChangeArrowheads="1"/>
          </p:cNvSpPr>
          <p:nvPr/>
        </p:nvSpPr>
        <p:spPr bwMode="auto">
          <a:xfrm rot="-1187513">
            <a:off x="5484813" y="3152775"/>
            <a:ext cx="198437" cy="188913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210" name="Text Box 997"/>
          <p:cNvSpPr txBox="1">
            <a:spLocks noChangeArrowheads="1"/>
          </p:cNvSpPr>
          <p:nvPr/>
        </p:nvSpPr>
        <p:spPr bwMode="auto">
          <a:xfrm rot="365019">
            <a:off x="3883726" y="1645854"/>
            <a:ext cx="141577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中 正 南 路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242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巷</a:t>
            </a:r>
          </a:p>
        </p:txBody>
      </p:sp>
      <p:sp>
        <p:nvSpPr>
          <p:cNvPr id="2211" name="Freeform 1041"/>
          <p:cNvSpPr>
            <a:spLocks/>
          </p:cNvSpPr>
          <p:nvPr/>
        </p:nvSpPr>
        <p:spPr bwMode="auto">
          <a:xfrm>
            <a:off x="4606925" y="2957513"/>
            <a:ext cx="584200" cy="323850"/>
          </a:xfrm>
          <a:custGeom>
            <a:avLst/>
            <a:gdLst>
              <a:gd name="T0" fmla="*/ 2147483647 w 616"/>
              <a:gd name="T1" fmla="*/ 1408779275 h 494"/>
              <a:gd name="T2" fmla="*/ 2147483647 w 616"/>
              <a:gd name="T3" fmla="*/ 0 h 494"/>
              <a:gd name="T4" fmla="*/ 2147483647 w 616"/>
              <a:gd name="T5" fmla="*/ 2147483647 h 494"/>
              <a:gd name="T6" fmla="*/ 852648335 w 616"/>
              <a:gd name="T7" fmla="*/ 2147483647 h 494"/>
              <a:gd name="T8" fmla="*/ 852648335 w 616"/>
              <a:gd name="T9" fmla="*/ 2147483647 h 494"/>
              <a:gd name="T10" fmla="*/ 0 w 616"/>
              <a:gd name="T11" fmla="*/ 2147483647 h 494"/>
              <a:gd name="T12" fmla="*/ 2147483647 w 616"/>
              <a:gd name="T13" fmla="*/ 2147483647 h 494"/>
              <a:gd name="T14" fmla="*/ 2147483647 w 616"/>
              <a:gd name="T15" fmla="*/ 2147483647 h 494"/>
              <a:gd name="T16" fmla="*/ 2147483647 w 616"/>
              <a:gd name="T17" fmla="*/ 2147483647 h 494"/>
              <a:gd name="T18" fmla="*/ 2147483647 w 616"/>
              <a:gd name="T19" fmla="*/ 1408779275 h 49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616"/>
              <a:gd name="T31" fmla="*/ 0 h 494"/>
              <a:gd name="T32" fmla="*/ 616 w 616"/>
              <a:gd name="T33" fmla="*/ 494 h 49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616" h="494">
                <a:moveTo>
                  <a:pt x="484" y="5"/>
                </a:moveTo>
                <a:lnTo>
                  <a:pt x="93" y="0"/>
                </a:lnTo>
                <a:lnTo>
                  <a:pt x="91" y="95"/>
                </a:lnTo>
                <a:lnTo>
                  <a:pt x="1" y="95"/>
                </a:lnTo>
                <a:lnTo>
                  <a:pt x="1" y="223"/>
                </a:lnTo>
                <a:lnTo>
                  <a:pt x="0" y="342"/>
                </a:lnTo>
                <a:lnTo>
                  <a:pt x="24" y="467"/>
                </a:lnTo>
                <a:lnTo>
                  <a:pt x="58" y="494"/>
                </a:lnTo>
                <a:lnTo>
                  <a:pt x="616" y="366"/>
                </a:lnTo>
                <a:lnTo>
                  <a:pt x="484" y="5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cxnSp>
        <p:nvCxnSpPr>
          <p:cNvPr id="249" name="直線接點 248"/>
          <p:cNvCxnSpPr>
            <a:stCxn id="3761" idx="1"/>
          </p:cNvCxnSpPr>
          <p:nvPr/>
        </p:nvCxnSpPr>
        <p:spPr bwMode="auto">
          <a:xfrm rot="16200000" flipH="1">
            <a:off x="3524250" y="2786063"/>
            <a:ext cx="71438" cy="500062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51" name="直線接點 250"/>
          <p:cNvCxnSpPr>
            <a:endCxn id="2115" idx="2"/>
          </p:cNvCxnSpPr>
          <p:nvPr/>
        </p:nvCxnSpPr>
        <p:spPr bwMode="auto">
          <a:xfrm rot="16200000" flipH="1">
            <a:off x="3762375" y="3119438"/>
            <a:ext cx="382587" cy="287338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214" name="Rectangle 45" descr="20%"/>
          <p:cNvSpPr>
            <a:spLocks noChangeArrowheads="1"/>
          </p:cNvSpPr>
          <p:nvPr/>
        </p:nvSpPr>
        <p:spPr bwMode="auto">
          <a:xfrm rot="-1076308">
            <a:off x="5486400" y="2682875"/>
            <a:ext cx="290513" cy="206375"/>
          </a:xfrm>
          <a:prstGeom prst="rect">
            <a:avLst/>
          </a:pr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cxnSp>
        <p:nvCxnSpPr>
          <p:cNvPr id="254" name="直線接點 253"/>
          <p:cNvCxnSpPr/>
          <p:nvPr/>
        </p:nvCxnSpPr>
        <p:spPr bwMode="auto">
          <a:xfrm rot="5400000">
            <a:off x="2667000" y="2571751"/>
            <a:ext cx="714375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216" name="直線接點 256"/>
          <p:cNvCxnSpPr>
            <a:cxnSpLocks noChangeShapeType="1"/>
          </p:cNvCxnSpPr>
          <p:nvPr/>
        </p:nvCxnSpPr>
        <p:spPr bwMode="auto">
          <a:xfrm rot="5400000">
            <a:off x="2559843" y="2536032"/>
            <a:ext cx="785813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59" name="直線接點 258"/>
          <p:cNvCxnSpPr>
            <a:endCxn id="2153" idx="0"/>
          </p:cNvCxnSpPr>
          <p:nvPr/>
        </p:nvCxnSpPr>
        <p:spPr bwMode="auto">
          <a:xfrm flipV="1">
            <a:off x="3024188" y="2147888"/>
            <a:ext cx="193675" cy="66675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218" name="直線接點 259"/>
          <p:cNvCxnSpPr>
            <a:cxnSpLocks noChangeShapeType="1"/>
          </p:cNvCxnSpPr>
          <p:nvPr/>
        </p:nvCxnSpPr>
        <p:spPr bwMode="auto">
          <a:xfrm flipV="1">
            <a:off x="2952750" y="2071688"/>
            <a:ext cx="193675" cy="666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62" name="直線接點 261"/>
          <p:cNvCxnSpPr>
            <a:stCxn id="3761" idx="0"/>
          </p:cNvCxnSpPr>
          <p:nvPr/>
        </p:nvCxnSpPr>
        <p:spPr bwMode="auto">
          <a:xfrm rot="5400000" flipH="1">
            <a:off x="2845594" y="2750344"/>
            <a:ext cx="357188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220" name="直線接點 272"/>
          <p:cNvCxnSpPr>
            <a:cxnSpLocks noChangeShapeType="1"/>
          </p:cNvCxnSpPr>
          <p:nvPr/>
        </p:nvCxnSpPr>
        <p:spPr bwMode="auto">
          <a:xfrm rot="10800000">
            <a:off x="2595563" y="2714625"/>
            <a:ext cx="357187" cy="214313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21" name="直線接點 273"/>
          <p:cNvCxnSpPr>
            <a:cxnSpLocks noChangeShapeType="1"/>
          </p:cNvCxnSpPr>
          <p:nvPr/>
        </p:nvCxnSpPr>
        <p:spPr bwMode="auto">
          <a:xfrm rot="10800000">
            <a:off x="2595563" y="2786063"/>
            <a:ext cx="357187" cy="214312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22" name="直線接點 277"/>
          <p:cNvCxnSpPr>
            <a:cxnSpLocks noChangeShapeType="1"/>
          </p:cNvCxnSpPr>
          <p:nvPr/>
        </p:nvCxnSpPr>
        <p:spPr bwMode="auto">
          <a:xfrm rot="5400000">
            <a:off x="2738437" y="3214688"/>
            <a:ext cx="4286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23" name="直線接點 279"/>
          <p:cNvCxnSpPr>
            <a:cxnSpLocks noChangeShapeType="1"/>
          </p:cNvCxnSpPr>
          <p:nvPr/>
        </p:nvCxnSpPr>
        <p:spPr bwMode="auto">
          <a:xfrm rot="10800000">
            <a:off x="2238356" y="2928934"/>
            <a:ext cx="714398" cy="500066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24" name="直線接點 283"/>
          <p:cNvCxnSpPr>
            <a:cxnSpLocks noChangeShapeType="1"/>
          </p:cNvCxnSpPr>
          <p:nvPr/>
        </p:nvCxnSpPr>
        <p:spPr bwMode="auto">
          <a:xfrm>
            <a:off x="3024188" y="3000375"/>
            <a:ext cx="714375" cy="1428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25" name="直線接點 285"/>
          <p:cNvCxnSpPr>
            <a:cxnSpLocks noChangeShapeType="1"/>
          </p:cNvCxnSpPr>
          <p:nvPr/>
        </p:nvCxnSpPr>
        <p:spPr bwMode="auto">
          <a:xfrm rot="5400000">
            <a:off x="2809875" y="3214688"/>
            <a:ext cx="4286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26" name="直線接點 291"/>
          <p:cNvCxnSpPr>
            <a:cxnSpLocks noChangeShapeType="1"/>
          </p:cNvCxnSpPr>
          <p:nvPr/>
        </p:nvCxnSpPr>
        <p:spPr bwMode="auto">
          <a:xfrm rot="16200000" flipH="1">
            <a:off x="3524250" y="3357563"/>
            <a:ext cx="500063" cy="7143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27" name="直線接點 293"/>
          <p:cNvCxnSpPr>
            <a:cxnSpLocks noChangeShapeType="1"/>
          </p:cNvCxnSpPr>
          <p:nvPr/>
        </p:nvCxnSpPr>
        <p:spPr bwMode="auto">
          <a:xfrm rot="16200000" flipV="1">
            <a:off x="3559966" y="3321850"/>
            <a:ext cx="571500" cy="7142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28" name="直線接點 295"/>
          <p:cNvCxnSpPr>
            <a:cxnSpLocks noChangeShapeType="1"/>
          </p:cNvCxnSpPr>
          <p:nvPr/>
        </p:nvCxnSpPr>
        <p:spPr bwMode="auto">
          <a:xfrm rot="10800000">
            <a:off x="3024174" y="3429000"/>
            <a:ext cx="785812" cy="214313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29" name="直線接點 297"/>
          <p:cNvCxnSpPr>
            <a:cxnSpLocks noChangeShapeType="1"/>
          </p:cNvCxnSpPr>
          <p:nvPr/>
        </p:nvCxnSpPr>
        <p:spPr bwMode="auto">
          <a:xfrm rot="10800000">
            <a:off x="2166919" y="3071811"/>
            <a:ext cx="785837" cy="500069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30" name="直線接點 303"/>
          <p:cNvCxnSpPr>
            <a:cxnSpLocks noChangeShapeType="1"/>
          </p:cNvCxnSpPr>
          <p:nvPr/>
        </p:nvCxnSpPr>
        <p:spPr bwMode="auto">
          <a:xfrm rot="5400000">
            <a:off x="2488402" y="3964790"/>
            <a:ext cx="857247" cy="21429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31" name="直線接點 306"/>
          <p:cNvCxnSpPr>
            <a:cxnSpLocks noChangeShapeType="1"/>
          </p:cNvCxnSpPr>
          <p:nvPr/>
        </p:nvCxnSpPr>
        <p:spPr bwMode="auto">
          <a:xfrm rot="16200000" flipH="1">
            <a:off x="2917032" y="4679156"/>
            <a:ext cx="285750" cy="214313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32" name="直線接點 308"/>
          <p:cNvCxnSpPr>
            <a:cxnSpLocks noChangeShapeType="1"/>
          </p:cNvCxnSpPr>
          <p:nvPr/>
        </p:nvCxnSpPr>
        <p:spPr bwMode="auto">
          <a:xfrm flipV="1">
            <a:off x="2238356" y="1571625"/>
            <a:ext cx="214332" cy="7142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33" name="直線接點 313"/>
          <p:cNvCxnSpPr>
            <a:cxnSpLocks noChangeShapeType="1"/>
          </p:cNvCxnSpPr>
          <p:nvPr/>
        </p:nvCxnSpPr>
        <p:spPr bwMode="auto">
          <a:xfrm>
            <a:off x="2381232" y="1428736"/>
            <a:ext cx="4429143" cy="14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34" name="直線接點 315"/>
          <p:cNvCxnSpPr>
            <a:cxnSpLocks noChangeShapeType="1"/>
          </p:cNvCxnSpPr>
          <p:nvPr/>
        </p:nvCxnSpPr>
        <p:spPr bwMode="auto">
          <a:xfrm rot="10800000" flipV="1">
            <a:off x="1523976" y="1428748"/>
            <a:ext cx="857274" cy="28574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35" name="直線接點 317"/>
          <p:cNvCxnSpPr>
            <a:cxnSpLocks noChangeShapeType="1"/>
            <a:stCxn id="2150" idx="0"/>
          </p:cNvCxnSpPr>
          <p:nvPr/>
        </p:nvCxnSpPr>
        <p:spPr bwMode="auto">
          <a:xfrm rot="16200000" flipH="1">
            <a:off x="2917031" y="1893094"/>
            <a:ext cx="322263" cy="3492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320" name="直線接點 319"/>
          <p:cNvCxnSpPr/>
          <p:nvPr/>
        </p:nvCxnSpPr>
        <p:spPr bwMode="auto">
          <a:xfrm rot="16200000" flipH="1">
            <a:off x="4238625" y="4214813"/>
            <a:ext cx="642937" cy="71438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22" name="直線接點 321"/>
          <p:cNvCxnSpPr>
            <a:stCxn id="3783" idx="1"/>
          </p:cNvCxnSpPr>
          <p:nvPr/>
        </p:nvCxnSpPr>
        <p:spPr bwMode="auto">
          <a:xfrm rot="16200000" flipH="1">
            <a:off x="5611019" y="3872707"/>
            <a:ext cx="527050" cy="157162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238" name="直線接點 325"/>
          <p:cNvCxnSpPr>
            <a:cxnSpLocks noChangeShapeType="1"/>
            <a:stCxn id="2126" idx="0"/>
          </p:cNvCxnSpPr>
          <p:nvPr/>
        </p:nvCxnSpPr>
        <p:spPr bwMode="auto">
          <a:xfrm rot="16200000" flipH="1">
            <a:off x="4024305" y="3786190"/>
            <a:ext cx="2" cy="142879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39" name="直線接點 327"/>
          <p:cNvCxnSpPr>
            <a:cxnSpLocks noChangeShapeType="1"/>
          </p:cNvCxnSpPr>
          <p:nvPr/>
        </p:nvCxnSpPr>
        <p:spPr bwMode="auto">
          <a:xfrm rot="5400000">
            <a:off x="3917156" y="4250532"/>
            <a:ext cx="500063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40" name="直線接點 329"/>
          <p:cNvCxnSpPr>
            <a:cxnSpLocks noChangeShapeType="1"/>
          </p:cNvCxnSpPr>
          <p:nvPr/>
        </p:nvCxnSpPr>
        <p:spPr bwMode="auto">
          <a:xfrm rot="16200000" flipH="1">
            <a:off x="3881436" y="4071936"/>
            <a:ext cx="428622" cy="6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41" name="直線接點 332"/>
          <p:cNvCxnSpPr>
            <a:cxnSpLocks noChangeShapeType="1"/>
          </p:cNvCxnSpPr>
          <p:nvPr/>
        </p:nvCxnSpPr>
        <p:spPr bwMode="auto">
          <a:xfrm rot="10800000" flipV="1">
            <a:off x="2881313" y="4286250"/>
            <a:ext cx="1214437" cy="28575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42" name="直線接點 334"/>
          <p:cNvCxnSpPr>
            <a:cxnSpLocks noChangeShapeType="1"/>
          </p:cNvCxnSpPr>
          <p:nvPr/>
        </p:nvCxnSpPr>
        <p:spPr bwMode="auto">
          <a:xfrm rot="10800000" flipV="1">
            <a:off x="2952750" y="4429125"/>
            <a:ext cx="1071563" cy="214313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grpSp>
        <p:nvGrpSpPr>
          <p:cNvPr id="324" name="群組 323"/>
          <p:cNvGrpSpPr/>
          <p:nvPr/>
        </p:nvGrpSpPr>
        <p:grpSpPr>
          <a:xfrm>
            <a:off x="1583926" y="4210921"/>
            <a:ext cx="1220420" cy="1027327"/>
            <a:chOff x="1491875" y="4396607"/>
            <a:chExt cx="1220420" cy="1027327"/>
          </a:xfrm>
        </p:grpSpPr>
        <p:sp>
          <p:nvSpPr>
            <p:cNvPr id="2243" name="向右箭號圖說文字 339"/>
            <p:cNvSpPr>
              <a:spLocks noChangeArrowheads="1"/>
            </p:cNvSpPr>
            <p:nvPr/>
          </p:nvSpPr>
          <p:spPr bwMode="auto">
            <a:xfrm rot="20392281">
              <a:off x="1556595" y="4396607"/>
              <a:ext cx="1155700" cy="1027327"/>
            </a:xfrm>
            <a:prstGeom prst="rightArrowCallout">
              <a:avLst>
                <a:gd name="adj1" fmla="val 24989"/>
                <a:gd name="adj2" fmla="val 24994"/>
                <a:gd name="adj3" fmla="val 25000"/>
                <a:gd name="adj4" fmla="val 64977"/>
              </a:avLst>
            </a:prstGeom>
            <a:solidFill>
              <a:srgbClr val="FFFF00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244" name="文字方塊 340"/>
            <p:cNvSpPr txBox="1">
              <a:spLocks noChangeArrowheads="1"/>
            </p:cNvSpPr>
            <p:nvPr/>
          </p:nvSpPr>
          <p:spPr bwMode="auto">
            <a:xfrm rot="20319299">
              <a:off x="1491875" y="4784643"/>
              <a:ext cx="1031875" cy="523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TW" altLang="en-US" sz="1400" dirty="0">
                  <a:solidFill>
                    <a:srgbClr val="FF0000"/>
                  </a:solidFill>
                </a:rPr>
                <a:t>奇美醫院</a:t>
              </a:r>
              <a:endParaRPr lang="en-US" altLang="zh-TW" sz="1400" dirty="0">
                <a:solidFill>
                  <a:srgbClr val="FF0000"/>
                </a:solidFill>
              </a:endParaRPr>
            </a:p>
            <a:p>
              <a:r>
                <a:rPr lang="zh-TW" altLang="en-US" sz="1400" dirty="0">
                  <a:solidFill>
                    <a:srgbClr val="FF0000"/>
                  </a:solidFill>
                </a:rPr>
                <a:t>停車場</a:t>
              </a:r>
              <a:endParaRPr lang="en-US" altLang="zh-TW" sz="1400" dirty="0">
                <a:solidFill>
                  <a:srgbClr val="FF0000"/>
                </a:solidFill>
              </a:endParaRPr>
            </a:p>
          </p:txBody>
        </p:sp>
      </p:grpSp>
      <p:cxnSp>
        <p:nvCxnSpPr>
          <p:cNvPr id="2245" name="直線接點 342"/>
          <p:cNvCxnSpPr>
            <a:cxnSpLocks noChangeShapeType="1"/>
          </p:cNvCxnSpPr>
          <p:nvPr/>
        </p:nvCxnSpPr>
        <p:spPr bwMode="auto">
          <a:xfrm rot="16200000" flipH="1">
            <a:off x="2631280" y="4607715"/>
            <a:ext cx="428614" cy="357203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46" name="直線接點 346"/>
          <p:cNvCxnSpPr>
            <a:cxnSpLocks noChangeShapeType="1"/>
          </p:cNvCxnSpPr>
          <p:nvPr/>
        </p:nvCxnSpPr>
        <p:spPr bwMode="auto">
          <a:xfrm>
            <a:off x="3024188" y="5000625"/>
            <a:ext cx="1357312" cy="1143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47" name="直線接點 353"/>
          <p:cNvCxnSpPr>
            <a:cxnSpLocks noChangeShapeType="1"/>
          </p:cNvCxnSpPr>
          <p:nvPr/>
        </p:nvCxnSpPr>
        <p:spPr bwMode="auto">
          <a:xfrm rot="5400000">
            <a:off x="4060031" y="4536282"/>
            <a:ext cx="142875" cy="7143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48" name="直線接點 344"/>
          <p:cNvCxnSpPr>
            <a:cxnSpLocks noChangeShapeType="1"/>
          </p:cNvCxnSpPr>
          <p:nvPr/>
        </p:nvCxnSpPr>
        <p:spPr bwMode="auto">
          <a:xfrm>
            <a:off x="3167063" y="4929188"/>
            <a:ext cx="1357312" cy="1071562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49" name="直線接點 358"/>
          <p:cNvCxnSpPr>
            <a:cxnSpLocks noChangeShapeType="1"/>
          </p:cNvCxnSpPr>
          <p:nvPr/>
        </p:nvCxnSpPr>
        <p:spPr bwMode="auto">
          <a:xfrm rot="10800000" flipV="1">
            <a:off x="1238250" y="5000625"/>
            <a:ext cx="1785938" cy="64293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50" name="直線接點 364"/>
          <p:cNvCxnSpPr>
            <a:cxnSpLocks noChangeShapeType="1"/>
          </p:cNvCxnSpPr>
          <p:nvPr/>
        </p:nvCxnSpPr>
        <p:spPr bwMode="auto">
          <a:xfrm rot="5400000">
            <a:off x="3917156" y="4464844"/>
            <a:ext cx="142875" cy="7143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51" name="直線接點 366"/>
          <p:cNvCxnSpPr>
            <a:cxnSpLocks noChangeShapeType="1"/>
          </p:cNvCxnSpPr>
          <p:nvPr/>
        </p:nvCxnSpPr>
        <p:spPr bwMode="auto">
          <a:xfrm rot="10800000" flipV="1">
            <a:off x="3167063" y="4572000"/>
            <a:ext cx="785812" cy="3571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52" name="直線接點 369"/>
          <p:cNvCxnSpPr>
            <a:cxnSpLocks noChangeShapeType="1"/>
          </p:cNvCxnSpPr>
          <p:nvPr/>
        </p:nvCxnSpPr>
        <p:spPr bwMode="auto">
          <a:xfrm rot="10800000" flipV="1">
            <a:off x="1309688" y="5143517"/>
            <a:ext cx="1785937" cy="64293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372" name="直線接點 371"/>
          <p:cNvCxnSpPr/>
          <p:nvPr/>
        </p:nvCxnSpPr>
        <p:spPr bwMode="auto">
          <a:xfrm rot="5400000">
            <a:off x="3024187" y="4786313"/>
            <a:ext cx="142875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75" name="直線接點 374"/>
          <p:cNvCxnSpPr/>
          <p:nvPr/>
        </p:nvCxnSpPr>
        <p:spPr bwMode="auto">
          <a:xfrm rot="16200000" flipH="1">
            <a:off x="3095625" y="4857750"/>
            <a:ext cx="285750" cy="28575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77" name="直線接點 376"/>
          <p:cNvCxnSpPr/>
          <p:nvPr/>
        </p:nvCxnSpPr>
        <p:spPr bwMode="auto">
          <a:xfrm>
            <a:off x="3381375" y="5143500"/>
            <a:ext cx="142875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78" name="直線接點 377"/>
          <p:cNvCxnSpPr/>
          <p:nvPr/>
        </p:nvCxnSpPr>
        <p:spPr bwMode="auto">
          <a:xfrm>
            <a:off x="2809875" y="4929188"/>
            <a:ext cx="142875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79" name="直線接點 378"/>
          <p:cNvCxnSpPr/>
          <p:nvPr/>
        </p:nvCxnSpPr>
        <p:spPr bwMode="auto">
          <a:xfrm rot="16200000" flipH="1">
            <a:off x="2952750" y="4929188"/>
            <a:ext cx="285750" cy="28575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80" name="直線接點 379"/>
          <p:cNvCxnSpPr/>
          <p:nvPr/>
        </p:nvCxnSpPr>
        <p:spPr bwMode="auto">
          <a:xfrm rot="5400000">
            <a:off x="3167062" y="5286376"/>
            <a:ext cx="142875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259" name="直線接點 390"/>
          <p:cNvCxnSpPr>
            <a:cxnSpLocks noChangeShapeType="1"/>
            <a:stCxn id="2178" idx="1"/>
          </p:cNvCxnSpPr>
          <p:nvPr/>
        </p:nvCxnSpPr>
        <p:spPr bwMode="auto">
          <a:xfrm rot="16200000" flipH="1">
            <a:off x="6386512" y="3005138"/>
            <a:ext cx="252413" cy="45243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60" name="直線接點 392"/>
          <p:cNvCxnSpPr>
            <a:cxnSpLocks noChangeShapeType="1"/>
          </p:cNvCxnSpPr>
          <p:nvPr/>
        </p:nvCxnSpPr>
        <p:spPr bwMode="auto">
          <a:xfrm>
            <a:off x="7167563" y="3357563"/>
            <a:ext cx="4286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61" name="直線接點 394"/>
          <p:cNvCxnSpPr>
            <a:cxnSpLocks noChangeShapeType="1"/>
            <a:stCxn id="2183" idx="0"/>
          </p:cNvCxnSpPr>
          <p:nvPr/>
        </p:nvCxnSpPr>
        <p:spPr bwMode="auto">
          <a:xfrm rot="5400000" flipH="1" flipV="1">
            <a:off x="6045200" y="3041650"/>
            <a:ext cx="20638" cy="22383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62" name="直線接點 396"/>
          <p:cNvCxnSpPr>
            <a:cxnSpLocks noChangeShapeType="1"/>
          </p:cNvCxnSpPr>
          <p:nvPr/>
        </p:nvCxnSpPr>
        <p:spPr bwMode="auto">
          <a:xfrm>
            <a:off x="6167438" y="3143250"/>
            <a:ext cx="500062" cy="3571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63" name="直線接點 398"/>
          <p:cNvCxnSpPr>
            <a:cxnSpLocks noChangeShapeType="1"/>
          </p:cNvCxnSpPr>
          <p:nvPr/>
        </p:nvCxnSpPr>
        <p:spPr bwMode="auto">
          <a:xfrm>
            <a:off x="6667500" y="3500438"/>
            <a:ext cx="500063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64" name="直線接點 400"/>
          <p:cNvCxnSpPr>
            <a:cxnSpLocks noChangeShapeType="1"/>
          </p:cNvCxnSpPr>
          <p:nvPr/>
        </p:nvCxnSpPr>
        <p:spPr bwMode="auto">
          <a:xfrm>
            <a:off x="7167563" y="3500438"/>
            <a:ext cx="2071687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65" name="直線接點 403"/>
          <p:cNvCxnSpPr>
            <a:cxnSpLocks noChangeShapeType="1"/>
          </p:cNvCxnSpPr>
          <p:nvPr/>
        </p:nvCxnSpPr>
        <p:spPr bwMode="auto">
          <a:xfrm>
            <a:off x="7810500" y="3357563"/>
            <a:ext cx="142875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66" name="直線接點 405"/>
          <p:cNvCxnSpPr>
            <a:cxnSpLocks noChangeShapeType="1"/>
          </p:cNvCxnSpPr>
          <p:nvPr/>
        </p:nvCxnSpPr>
        <p:spPr bwMode="auto">
          <a:xfrm rot="16200000" flipH="1">
            <a:off x="6346032" y="2107406"/>
            <a:ext cx="1785938" cy="7143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67" name="直線接點 407"/>
          <p:cNvCxnSpPr>
            <a:cxnSpLocks noChangeShapeType="1"/>
          </p:cNvCxnSpPr>
          <p:nvPr/>
        </p:nvCxnSpPr>
        <p:spPr bwMode="auto">
          <a:xfrm rot="16200000" flipH="1">
            <a:off x="6560344" y="2107406"/>
            <a:ext cx="1785938" cy="7143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68" name="直線接點 413"/>
          <p:cNvCxnSpPr>
            <a:cxnSpLocks noChangeShapeType="1"/>
          </p:cNvCxnSpPr>
          <p:nvPr/>
        </p:nvCxnSpPr>
        <p:spPr bwMode="auto">
          <a:xfrm>
            <a:off x="6738938" y="3357563"/>
            <a:ext cx="4286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2269" name="矩形 418"/>
          <p:cNvSpPr>
            <a:spLocks noChangeArrowheads="1"/>
          </p:cNvSpPr>
          <p:nvPr/>
        </p:nvSpPr>
        <p:spPr bwMode="auto">
          <a:xfrm>
            <a:off x="6810375" y="3286124"/>
            <a:ext cx="10223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正 南 三 街</a:t>
            </a:r>
          </a:p>
        </p:txBody>
      </p:sp>
      <p:cxnSp>
        <p:nvCxnSpPr>
          <p:cNvPr id="2270" name="直線接點 421"/>
          <p:cNvCxnSpPr>
            <a:cxnSpLocks noChangeShapeType="1"/>
          </p:cNvCxnSpPr>
          <p:nvPr/>
        </p:nvCxnSpPr>
        <p:spPr bwMode="auto">
          <a:xfrm>
            <a:off x="7096125" y="1571625"/>
            <a:ext cx="928688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71" name="直線接點 429"/>
          <p:cNvCxnSpPr>
            <a:cxnSpLocks noChangeShapeType="1"/>
          </p:cNvCxnSpPr>
          <p:nvPr/>
        </p:nvCxnSpPr>
        <p:spPr bwMode="auto">
          <a:xfrm>
            <a:off x="7024688" y="1428750"/>
            <a:ext cx="10001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72" name="直線接點 431"/>
          <p:cNvCxnSpPr>
            <a:cxnSpLocks noChangeShapeType="1"/>
          </p:cNvCxnSpPr>
          <p:nvPr/>
        </p:nvCxnSpPr>
        <p:spPr bwMode="auto">
          <a:xfrm rot="16200000" flipV="1">
            <a:off x="6488906" y="1107282"/>
            <a:ext cx="428625" cy="214312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73" name="直線接點 433"/>
          <p:cNvCxnSpPr>
            <a:cxnSpLocks noChangeShapeType="1"/>
          </p:cNvCxnSpPr>
          <p:nvPr/>
        </p:nvCxnSpPr>
        <p:spPr bwMode="auto">
          <a:xfrm rot="16200000" flipV="1">
            <a:off x="6703219" y="1107281"/>
            <a:ext cx="428625" cy="214313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435" name="文字方塊 434"/>
          <p:cNvSpPr txBox="1"/>
          <p:nvPr/>
        </p:nvSpPr>
        <p:spPr>
          <a:xfrm rot="4134534">
            <a:off x="6887943" y="2156366"/>
            <a:ext cx="830997" cy="276999"/>
          </a:xfrm>
          <a:prstGeom prst="rect">
            <a:avLst/>
          </a:prstGeom>
          <a:noFill/>
        </p:spPr>
        <p:txBody>
          <a:bodyPr vert="vert270">
            <a:spAutoFit/>
          </a:bodyPr>
          <a:lstStyle/>
          <a:p>
            <a:pPr>
              <a:defRPr/>
            </a:pP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尚    頂   路</a:t>
            </a:r>
          </a:p>
        </p:txBody>
      </p:sp>
      <p:sp>
        <p:nvSpPr>
          <p:cNvPr id="2275" name="矩形 436"/>
          <p:cNvSpPr>
            <a:spLocks noChangeArrowheads="1"/>
          </p:cNvSpPr>
          <p:nvPr/>
        </p:nvSpPr>
        <p:spPr bwMode="auto">
          <a:xfrm>
            <a:off x="7167563" y="1571625"/>
            <a:ext cx="428625" cy="28575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76" name="文字方塊 437"/>
          <p:cNvSpPr txBox="1">
            <a:spLocks noChangeArrowheads="1"/>
          </p:cNvSpPr>
          <p:nvPr/>
        </p:nvSpPr>
        <p:spPr bwMode="auto">
          <a:xfrm>
            <a:off x="7096125" y="1571625"/>
            <a:ext cx="5715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/>
              <a:t>7-11</a:t>
            </a:r>
            <a:endParaRPr lang="zh-TW" altLang="en-US"/>
          </a:p>
        </p:txBody>
      </p:sp>
      <p:sp>
        <p:nvSpPr>
          <p:cNvPr id="2277" name="文字方塊 438"/>
          <p:cNvSpPr txBox="1">
            <a:spLocks noChangeArrowheads="1"/>
          </p:cNvSpPr>
          <p:nvPr/>
        </p:nvSpPr>
        <p:spPr bwMode="auto">
          <a:xfrm rot="-1107062">
            <a:off x="1600200" y="5430143"/>
            <a:ext cx="150018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大 武 街</a:t>
            </a:r>
          </a:p>
        </p:txBody>
      </p:sp>
      <p:sp>
        <p:nvSpPr>
          <p:cNvPr id="452" name="右彎箭號 451"/>
          <p:cNvSpPr/>
          <p:nvPr/>
        </p:nvSpPr>
        <p:spPr bwMode="auto">
          <a:xfrm rot="20408716" flipV="1">
            <a:off x="2118796" y="5035528"/>
            <a:ext cx="466725" cy="385460"/>
          </a:xfrm>
          <a:prstGeom prst="ben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zh-TW" altLang="en-US" dirty="0">
              <a:solidFill>
                <a:srgbClr val="FF0000"/>
              </a:solidFill>
              <a:ea typeface="新細明體" pitchFamily="18" charset="-120"/>
            </a:endParaRPr>
          </a:p>
        </p:txBody>
      </p:sp>
      <p:sp>
        <p:nvSpPr>
          <p:cNvPr id="2279" name="向右箭號 452"/>
          <p:cNvSpPr>
            <a:spLocks noChangeArrowheads="1"/>
          </p:cNvSpPr>
          <p:nvPr/>
        </p:nvSpPr>
        <p:spPr bwMode="auto">
          <a:xfrm rot="-1689612">
            <a:off x="3481388" y="4564063"/>
            <a:ext cx="644525" cy="285750"/>
          </a:xfrm>
          <a:prstGeom prst="rightArrow">
            <a:avLst>
              <a:gd name="adj1" fmla="val 50000"/>
              <a:gd name="adj2" fmla="val 50123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454" name="右彎箭號 453"/>
          <p:cNvSpPr/>
          <p:nvPr/>
        </p:nvSpPr>
        <p:spPr bwMode="auto">
          <a:xfrm>
            <a:off x="4095744" y="3714752"/>
            <a:ext cx="428625" cy="428625"/>
          </a:xfrm>
          <a:prstGeom prst="ben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zh-TW" altLang="en-US">
              <a:ea typeface="新細明體" pitchFamily="18" charset="-120"/>
            </a:endParaRPr>
          </a:p>
        </p:txBody>
      </p:sp>
      <p:sp>
        <p:nvSpPr>
          <p:cNvPr id="459" name="右彎箭號 458"/>
          <p:cNvSpPr/>
          <p:nvPr/>
        </p:nvSpPr>
        <p:spPr bwMode="auto">
          <a:xfrm rot="835697">
            <a:off x="2889537" y="3470084"/>
            <a:ext cx="428625" cy="714375"/>
          </a:xfrm>
          <a:prstGeom prst="ben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zh-TW" altLang="en-US">
              <a:ea typeface="新細明體" pitchFamily="18" charset="-120"/>
            </a:endParaRPr>
          </a:p>
        </p:txBody>
      </p:sp>
      <p:sp>
        <p:nvSpPr>
          <p:cNvPr id="460" name="文字方塊 459"/>
          <p:cNvSpPr txBox="1"/>
          <p:nvPr/>
        </p:nvSpPr>
        <p:spPr>
          <a:xfrm rot="5400000">
            <a:off x="3141778" y="1704041"/>
            <a:ext cx="369332" cy="461665"/>
          </a:xfrm>
          <a:prstGeom prst="rect">
            <a:avLst/>
          </a:prstGeom>
          <a:noFill/>
        </p:spPr>
        <p:txBody>
          <a:bodyPr vert="vert270">
            <a:spAutoFit/>
          </a:bodyPr>
          <a:lstStyle/>
          <a:p>
            <a:pPr>
              <a:defRPr/>
            </a:pPr>
            <a:r>
              <a:rPr lang="zh-TW" altLang="en-US" dirty="0">
                <a:solidFill>
                  <a:schemeClr val="accent6"/>
                </a:solidFill>
                <a:latin typeface="標楷體" pitchFamily="65" charset="-120"/>
                <a:ea typeface="標楷體" pitchFamily="65" charset="-120"/>
              </a:rPr>
              <a:t>側門</a:t>
            </a:r>
          </a:p>
        </p:txBody>
      </p:sp>
      <p:sp>
        <p:nvSpPr>
          <p:cNvPr id="461" name="文字方塊 460"/>
          <p:cNvSpPr txBox="1"/>
          <p:nvPr/>
        </p:nvSpPr>
        <p:spPr>
          <a:xfrm>
            <a:off x="6096010" y="1568442"/>
            <a:ext cx="357188" cy="7386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1400" dirty="0">
                <a:solidFill>
                  <a:schemeClr val="accent6"/>
                </a:solidFill>
                <a:latin typeface="標楷體" pitchFamily="65" charset="-120"/>
                <a:ea typeface="標楷體" pitchFamily="65" charset="-120"/>
              </a:rPr>
              <a:t>東大門</a:t>
            </a:r>
          </a:p>
        </p:txBody>
      </p:sp>
      <p:cxnSp>
        <p:nvCxnSpPr>
          <p:cNvPr id="466" name="直線接點 465"/>
          <p:cNvCxnSpPr/>
          <p:nvPr/>
        </p:nvCxnSpPr>
        <p:spPr bwMode="auto">
          <a:xfrm rot="16200000" flipV="1">
            <a:off x="1059629" y="1250141"/>
            <a:ext cx="571506" cy="357191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290" name="矩形 466"/>
          <p:cNvSpPr>
            <a:spLocks noChangeArrowheads="1"/>
          </p:cNvSpPr>
          <p:nvPr/>
        </p:nvSpPr>
        <p:spPr bwMode="auto">
          <a:xfrm>
            <a:off x="2667000" y="1571625"/>
            <a:ext cx="357188" cy="214313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91" name="矩形 467"/>
          <p:cNvSpPr>
            <a:spLocks noChangeArrowheads="1"/>
          </p:cNvSpPr>
          <p:nvPr/>
        </p:nvSpPr>
        <p:spPr bwMode="auto">
          <a:xfrm>
            <a:off x="3810000" y="1571625"/>
            <a:ext cx="142875" cy="142875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92" name="文字方塊 468"/>
          <p:cNvSpPr txBox="1">
            <a:spLocks noChangeArrowheads="1"/>
          </p:cNvSpPr>
          <p:nvPr/>
        </p:nvSpPr>
        <p:spPr bwMode="auto">
          <a:xfrm>
            <a:off x="2309794" y="1785926"/>
            <a:ext cx="85725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TW" dirty="0"/>
              <a:t>TOYOTA</a:t>
            </a:r>
            <a:endParaRPr lang="zh-TW" altLang="en-US" dirty="0"/>
          </a:p>
        </p:txBody>
      </p:sp>
      <p:cxnSp>
        <p:nvCxnSpPr>
          <p:cNvPr id="2293" name="直線單箭頭接點 470"/>
          <p:cNvCxnSpPr>
            <a:cxnSpLocks noChangeShapeType="1"/>
            <a:endCxn id="2291" idx="0"/>
          </p:cNvCxnSpPr>
          <p:nvPr/>
        </p:nvCxnSpPr>
        <p:spPr bwMode="auto">
          <a:xfrm rot="5400000">
            <a:off x="3666331" y="1356519"/>
            <a:ext cx="428625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2294" name="文字方塊 471"/>
          <p:cNvSpPr txBox="1">
            <a:spLocks noChangeArrowheads="1"/>
          </p:cNvSpPr>
          <p:nvPr/>
        </p:nvSpPr>
        <p:spPr bwMode="auto">
          <a:xfrm>
            <a:off x="3167063" y="785813"/>
            <a:ext cx="13573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/>
              <a:t>康爵</a:t>
            </a:r>
            <a:r>
              <a:rPr lang="en-US" altLang="zh-TW"/>
              <a:t>HOTEL</a:t>
            </a:r>
            <a:endParaRPr lang="zh-TW" altLang="en-US"/>
          </a:p>
        </p:txBody>
      </p:sp>
      <p:sp>
        <p:nvSpPr>
          <p:cNvPr id="2295" name="文字方塊 256"/>
          <p:cNvSpPr txBox="1">
            <a:spLocks noChangeArrowheads="1"/>
          </p:cNvSpPr>
          <p:nvPr/>
        </p:nvSpPr>
        <p:spPr bwMode="auto">
          <a:xfrm>
            <a:off x="4881562" y="5214938"/>
            <a:ext cx="478634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TW" sz="2000" dirty="0">
                <a:latin typeface="標楷體" pitchFamily="65" charset="-120"/>
                <a:ea typeface="標楷體" pitchFamily="65" charset="-120"/>
              </a:rPr>
              <a:t>PS:</a:t>
            </a:r>
            <a:r>
              <a:rPr lang="zh-TW" altLang="en-US" sz="2000" dirty="0">
                <a:latin typeface="標楷體" pitchFamily="65" charset="-120"/>
                <a:ea typeface="標楷體" pitchFamily="65" charset="-120"/>
              </a:rPr>
              <a:t> 停在奇美醫院停車場之車輛請拿停</a:t>
            </a:r>
            <a:endParaRPr lang="en-US" altLang="zh-TW" sz="2000" dirty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000" dirty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車</a:t>
            </a:r>
            <a:r>
              <a:rPr lang="zh-TW" altLang="en-US" sz="2000" dirty="0">
                <a:latin typeface="標楷體" pitchFamily="65" charset="-120"/>
                <a:ea typeface="標楷體" pitchFamily="65" charset="-120"/>
              </a:rPr>
              <a:t>卡至會場</a:t>
            </a:r>
            <a:r>
              <a:rPr lang="zh-TW" altLang="en-US" sz="20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服務台</a:t>
            </a:r>
            <a:r>
              <a:rPr lang="zh-TW" altLang="en-US" sz="2000" dirty="0">
                <a:latin typeface="標楷體" pitchFamily="65" charset="-120"/>
                <a:ea typeface="標楷體" pitchFamily="65" charset="-120"/>
              </a:rPr>
              <a:t>蓋章即可免費停車</a:t>
            </a:r>
          </a:p>
        </p:txBody>
      </p:sp>
      <p:sp>
        <p:nvSpPr>
          <p:cNvPr id="2296" name="文字方塊 257"/>
          <p:cNvSpPr txBox="1">
            <a:spLocks noChangeArrowheads="1"/>
          </p:cNvSpPr>
          <p:nvPr/>
        </p:nvSpPr>
        <p:spPr bwMode="auto">
          <a:xfrm rot="642016">
            <a:off x="3406455" y="3582245"/>
            <a:ext cx="81002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1400" dirty="0">
                <a:solidFill>
                  <a:srgbClr val="FF6600"/>
                </a:solidFill>
                <a:latin typeface="標楷體" pitchFamily="65" charset="-120"/>
                <a:ea typeface="標楷體" pitchFamily="65" charset="-120"/>
              </a:rPr>
              <a:t>南台街</a:t>
            </a:r>
          </a:p>
        </p:txBody>
      </p:sp>
      <p:cxnSp>
        <p:nvCxnSpPr>
          <p:cNvPr id="2297" name="直線接點 265"/>
          <p:cNvCxnSpPr>
            <a:cxnSpLocks noChangeShapeType="1"/>
          </p:cNvCxnSpPr>
          <p:nvPr/>
        </p:nvCxnSpPr>
        <p:spPr bwMode="auto">
          <a:xfrm rot="16200000" flipH="1">
            <a:off x="2809875" y="4500563"/>
            <a:ext cx="71437" cy="7143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98" name="直線接點 272"/>
          <p:cNvCxnSpPr>
            <a:cxnSpLocks noChangeShapeType="1"/>
          </p:cNvCxnSpPr>
          <p:nvPr/>
        </p:nvCxnSpPr>
        <p:spPr bwMode="auto">
          <a:xfrm rot="5400000">
            <a:off x="2452737" y="3857561"/>
            <a:ext cx="785612" cy="214243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276" name="矩形 275"/>
          <p:cNvSpPr/>
          <p:nvPr/>
        </p:nvSpPr>
        <p:spPr bwMode="auto">
          <a:xfrm>
            <a:off x="6381750" y="6169025"/>
            <a:ext cx="1928813" cy="428625"/>
          </a:xfrm>
          <a:prstGeom prst="rect">
            <a:avLst/>
          </a:prstGeom>
          <a:solidFill>
            <a:schemeClr val="accent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zh-TW" altLang="en-US" sz="2000" dirty="0">
                <a:ea typeface="新細明體" pitchFamily="18" charset="-120"/>
              </a:rPr>
              <a:t>           步行方向</a:t>
            </a:r>
          </a:p>
        </p:txBody>
      </p:sp>
      <p:sp>
        <p:nvSpPr>
          <p:cNvPr id="2300" name="向右箭號 461"/>
          <p:cNvSpPr>
            <a:spLocks noChangeArrowheads="1"/>
          </p:cNvSpPr>
          <p:nvPr/>
        </p:nvSpPr>
        <p:spPr bwMode="auto">
          <a:xfrm flipH="1">
            <a:off x="6470650" y="6238875"/>
            <a:ext cx="642938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301" name="向右箭號 452"/>
          <p:cNvSpPr>
            <a:spLocks noChangeArrowheads="1"/>
          </p:cNvSpPr>
          <p:nvPr/>
        </p:nvSpPr>
        <p:spPr bwMode="auto">
          <a:xfrm rot="-604605">
            <a:off x="3081338" y="4426384"/>
            <a:ext cx="644525" cy="161925"/>
          </a:xfrm>
          <a:prstGeom prst="rightArrow">
            <a:avLst>
              <a:gd name="adj1" fmla="val 50000"/>
              <a:gd name="adj2" fmla="val 88453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63" name="文字方塊 262"/>
          <p:cNvSpPr txBox="1"/>
          <p:nvPr/>
        </p:nvSpPr>
        <p:spPr>
          <a:xfrm rot="20866642">
            <a:off x="3124332" y="4143380"/>
            <a:ext cx="9541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南台街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13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巷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64" name="文字方塊 263"/>
          <p:cNvSpPr txBox="1"/>
          <p:nvPr/>
        </p:nvSpPr>
        <p:spPr>
          <a:xfrm rot="17220619">
            <a:off x="2536209" y="3978538"/>
            <a:ext cx="10157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南台街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75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巷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261" name="直線單箭頭接點 260"/>
          <p:cNvCxnSpPr/>
          <p:nvPr/>
        </p:nvCxnSpPr>
        <p:spPr bwMode="auto">
          <a:xfrm rot="5400000">
            <a:off x="5738820" y="2143114"/>
            <a:ext cx="642943" cy="214317"/>
          </a:xfrm>
          <a:prstGeom prst="straightConnector1">
            <a:avLst/>
          </a:prstGeom>
          <a:ln>
            <a:solidFill>
              <a:srgbClr val="E87808"/>
            </a:solidFill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2" name="矩形 466"/>
          <p:cNvSpPr>
            <a:spLocks noChangeArrowheads="1"/>
          </p:cNvSpPr>
          <p:nvPr/>
        </p:nvSpPr>
        <p:spPr bwMode="auto">
          <a:xfrm rot="14869025">
            <a:off x="1226286" y="2098916"/>
            <a:ext cx="357188" cy="214313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cxnSp>
        <p:nvCxnSpPr>
          <p:cNvPr id="278" name="直線接點 277"/>
          <p:cNvCxnSpPr/>
          <p:nvPr/>
        </p:nvCxnSpPr>
        <p:spPr bwMode="auto">
          <a:xfrm rot="16200000" flipH="1">
            <a:off x="1381100" y="2143116"/>
            <a:ext cx="928694" cy="50006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81" name="直線接點 280"/>
          <p:cNvCxnSpPr/>
          <p:nvPr/>
        </p:nvCxnSpPr>
        <p:spPr bwMode="auto">
          <a:xfrm rot="5400000" flipH="1" flipV="1">
            <a:off x="1524373" y="2285595"/>
            <a:ext cx="1143008" cy="79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89" name="直線接點 288"/>
          <p:cNvCxnSpPr/>
          <p:nvPr/>
        </p:nvCxnSpPr>
        <p:spPr bwMode="auto">
          <a:xfrm rot="5400000" flipH="1" flipV="1">
            <a:off x="1595414" y="2285992"/>
            <a:ext cx="1285884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96" name="直線接點 295"/>
          <p:cNvCxnSpPr/>
          <p:nvPr/>
        </p:nvCxnSpPr>
        <p:spPr bwMode="auto">
          <a:xfrm flipV="1">
            <a:off x="1595414" y="1714488"/>
            <a:ext cx="500066" cy="21431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06" name="直線單箭頭接點 305"/>
          <p:cNvCxnSpPr>
            <a:endCxn id="272" idx="0"/>
          </p:cNvCxnSpPr>
          <p:nvPr/>
        </p:nvCxnSpPr>
        <p:spPr bwMode="auto">
          <a:xfrm rot="5400000" flipH="1" flipV="1">
            <a:off x="1002176" y="2268266"/>
            <a:ext cx="325213" cy="281745"/>
          </a:xfrm>
          <a:prstGeom prst="straightConnector1">
            <a:avLst/>
          </a:prstGeom>
          <a:ln>
            <a:solidFill>
              <a:srgbClr val="E87808"/>
            </a:solidFill>
            <a:headEnd type="none" w="med" len="med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9" name="文字方塊 308"/>
          <p:cNvSpPr txBox="1"/>
          <p:nvPr/>
        </p:nvSpPr>
        <p:spPr>
          <a:xfrm>
            <a:off x="523844" y="2571744"/>
            <a:ext cx="9286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YAMAHA</a:t>
            </a:r>
            <a:endParaRPr lang="zh-TW" altLang="en-US" dirty="0"/>
          </a:p>
        </p:txBody>
      </p:sp>
      <p:sp>
        <p:nvSpPr>
          <p:cNvPr id="316" name="矩形 466"/>
          <p:cNvSpPr>
            <a:spLocks noChangeArrowheads="1"/>
          </p:cNvSpPr>
          <p:nvPr/>
        </p:nvSpPr>
        <p:spPr bwMode="auto">
          <a:xfrm rot="20143324">
            <a:off x="924209" y="1707005"/>
            <a:ext cx="357188" cy="214313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cxnSp>
        <p:nvCxnSpPr>
          <p:cNvPr id="318" name="直線單箭頭接點 317"/>
          <p:cNvCxnSpPr/>
          <p:nvPr/>
        </p:nvCxnSpPr>
        <p:spPr bwMode="auto">
          <a:xfrm rot="16200000" flipH="1">
            <a:off x="666719" y="1428736"/>
            <a:ext cx="285752" cy="285752"/>
          </a:xfrm>
          <a:prstGeom prst="straightConnector1">
            <a:avLst/>
          </a:prstGeom>
          <a:ln>
            <a:solidFill>
              <a:srgbClr val="E87808"/>
            </a:solidFill>
            <a:headEnd type="none" w="med" len="med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21" name="文字方塊 320"/>
          <p:cNvSpPr txBox="1"/>
          <p:nvPr/>
        </p:nvSpPr>
        <p:spPr>
          <a:xfrm>
            <a:off x="309530" y="1151737"/>
            <a:ext cx="6429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加油站</a:t>
            </a:r>
            <a:endParaRPr lang="zh-TW" altLang="en-US" dirty="0"/>
          </a:p>
        </p:txBody>
      </p:sp>
      <p:cxnSp>
        <p:nvCxnSpPr>
          <p:cNvPr id="330" name="直線接點 329"/>
          <p:cNvCxnSpPr/>
          <p:nvPr/>
        </p:nvCxnSpPr>
        <p:spPr bwMode="auto">
          <a:xfrm rot="10800000">
            <a:off x="5167314" y="1571612"/>
            <a:ext cx="1714512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39" name="直線接點 338"/>
          <p:cNvCxnSpPr>
            <a:endCxn id="3766" idx="0"/>
          </p:cNvCxnSpPr>
          <p:nvPr/>
        </p:nvCxnSpPr>
        <p:spPr bwMode="auto">
          <a:xfrm>
            <a:off x="3881430" y="3643314"/>
            <a:ext cx="388945" cy="4444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42" name="文字方塊 341"/>
          <p:cNvSpPr txBox="1"/>
          <p:nvPr/>
        </p:nvSpPr>
        <p:spPr>
          <a:xfrm>
            <a:off x="5524504" y="4286256"/>
            <a:ext cx="45720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/>
              <a:t>展出時間</a:t>
            </a:r>
            <a:r>
              <a:rPr lang="zh-TW" altLang="en-US" sz="2000" dirty="0" smtClean="0"/>
              <a:t>：</a:t>
            </a:r>
            <a:r>
              <a:rPr lang="en-US" altLang="zh-TW" sz="2200" dirty="0" smtClean="0"/>
              <a:t>11</a:t>
            </a:r>
            <a:r>
              <a:rPr lang="zh-TW" altLang="en-US" sz="2200" dirty="0" smtClean="0"/>
              <a:t>月</a:t>
            </a:r>
            <a:r>
              <a:rPr lang="en-US" altLang="zh-TW" sz="2800" dirty="0" smtClean="0">
                <a:solidFill>
                  <a:srgbClr val="FF0000"/>
                </a:solidFill>
              </a:rPr>
              <a:t>27.28</a:t>
            </a:r>
          </a:p>
          <a:p>
            <a:r>
              <a:rPr lang="zh-TW" altLang="en-US" sz="2000" dirty="0" smtClean="0"/>
              <a:t>               上午</a:t>
            </a:r>
            <a:r>
              <a:rPr lang="en-US" altLang="zh-TW" sz="2000" dirty="0" smtClean="0"/>
              <a:t>9</a:t>
            </a:r>
            <a:r>
              <a:rPr lang="zh-TW" altLang="en-US" sz="2000" dirty="0" smtClean="0"/>
              <a:t>點</a:t>
            </a:r>
            <a:r>
              <a:rPr lang="zh-TW" altLang="en-US" sz="2000" dirty="0" smtClean="0"/>
              <a:t>～下午</a:t>
            </a:r>
            <a:r>
              <a:rPr lang="en-US" altLang="zh-TW" sz="2000" dirty="0" smtClean="0"/>
              <a:t>5</a:t>
            </a:r>
            <a:r>
              <a:rPr lang="zh-TW" altLang="en-US" sz="2000" dirty="0" smtClean="0"/>
              <a:t>點</a:t>
            </a:r>
            <a:endParaRPr lang="zh-TW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預設簡報設計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pitchFamily="18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2608</TotalTime>
  <Words>116</Words>
  <Application>Microsoft Office PowerPoint</Application>
  <PresentationFormat>A4 紙張 (210x297 公釐)</PresentationFormat>
  <Paragraphs>40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預設簡報設計</vt:lpstr>
      <vt:lpstr>投影片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無投影片標題</dc:title>
  <dc:creator>yih pai</dc:creator>
  <cp:lastModifiedBy>Stut</cp:lastModifiedBy>
  <cp:revision>262</cp:revision>
  <cp:lastPrinted>1998-08-29T17:05:30Z</cp:lastPrinted>
  <dcterms:created xsi:type="dcterms:W3CDTF">1998-08-18T19:47:14Z</dcterms:created>
  <dcterms:modified xsi:type="dcterms:W3CDTF">2010-10-22T05:41:50Z</dcterms:modified>
</cp:coreProperties>
</file>